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23"/>
  </p:notesMasterIdLst>
  <p:handoutMasterIdLst>
    <p:handoutMasterId r:id="rId24"/>
  </p:handoutMasterIdLst>
  <p:sldIdLst>
    <p:sldId id="353" r:id="rId2"/>
    <p:sldId id="354" r:id="rId3"/>
    <p:sldId id="395" r:id="rId4"/>
    <p:sldId id="376" r:id="rId5"/>
    <p:sldId id="385" r:id="rId6"/>
    <p:sldId id="356" r:id="rId7"/>
    <p:sldId id="396" r:id="rId8"/>
    <p:sldId id="391" r:id="rId9"/>
    <p:sldId id="397" r:id="rId10"/>
    <p:sldId id="398" r:id="rId11"/>
    <p:sldId id="375" r:id="rId12"/>
    <p:sldId id="392" r:id="rId13"/>
    <p:sldId id="374" r:id="rId14"/>
    <p:sldId id="386" r:id="rId15"/>
    <p:sldId id="387" r:id="rId16"/>
    <p:sldId id="377" r:id="rId17"/>
    <p:sldId id="380" r:id="rId18"/>
    <p:sldId id="381" r:id="rId19"/>
    <p:sldId id="382" r:id="rId20"/>
    <p:sldId id="383" r:id="rId21"/>
    <p:sldId id="388" r:id="rId22"/>
  </p:sldIdLst>
  <p:sldSz cx="9144000" cy="6858000" type="screen4x3"/>
  <p:notesSz cx="9874250" cy="67976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8059F6F7-127B-4D11-8C79-81FCBEAF994A}">
          <p14:sldIdLst>
            <p14:sldId id="353"/>
            <p14:sldId id="354"/>
            <p14:sldId id="395"/>
            <p14:sldId id="376"/>
            <p14:sldId id="385"/>
            <p14:sldId id="356"/>
            <p14:sldId id="396"/>
            <p14:sldId id="391"/>
            <p14:sldId id="397"/>
            <p14:sldId id="398"/>
            <p14:sldId id="375"/>
            <p14:sldId id="392"/>
            <p14:sldId id="374"/>
            <p14:sldId id="386"/>
            <p14:sldId id="387"/>
            <p14:sldId id="377"/>
            <p14:sldId id="380"/>
            <p14:sldId id="381"/>
            <p14:sldId id="382"/>
            <p14:sldId id="383"/>
            <p14:sldId id="3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FF5050"/>
    <a:srgbClr val="FF0066"/>
    <a:srgbClr val="FEFEFE"/>
    <a:srgbClr val="99CCFF"/>
    <a:srgbClr val="FF3300"/>
    <a:srgbClr val="FFFFFF"/>
    <a:srgbClr val="EBEBFF"/>
    <a:srgbClr val="E7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27" autoAdjust="0"/>
    <p:restoredTop sz="87749" autoAdjust="0"/>
  </p:normalViewPr>
  <p:slideViewPr>
    <p:cSldViewPr>
      <p:cViewPr varScale="1">
        <p:scale>
          <a:sx n="102" d="100"/>
          <a:sy n="102" d="100"/>
        </p:scale>
        <p:origin x="122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1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440" y="-96"/>
      </p:cViewPr>
      <p:guideLst>
        <p:guide orient="horz" pos="2141"/>
        <p:guide pos="311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1175" y="0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0B81088-2D86-4F19-BA52-9B6EB7C55F9F}" type="datetime1">
              <a:rPr lang="zh-TW" altLang="en-US"/>
              <a:pPr>
                <a:defRPr/>
              </a:pPr>
              <a:t>2015/9/23</a:t>
            </a:fld>
            <a:endParaRPr lang="en-US" altLang="zh-TW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1175" y="6456363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2A2E786-B802-4261-8878-2BFAC2ADC3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76217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1175" y="0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723F11B-EB7F-4F2C-AAA4-7901DA069D5E}" type="datetime1">
              <a:rPr lang="zh-TW" altLang="en-US"/>
              <a:pPr>
                <a:defRPr/>
              </a:pPr>
              <a:t>2015/9/23</a:t>
            </a:fld>
            <a:endParaRPr lang="en-US" altLang="zh-TW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6913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5" y="3228975"/>
            <a:ext cx="789940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1175" y="6456363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4816C7F-E886-4368-83F5-D5FF9289FDF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930453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ECD0B0A9-815B-47E7-B920-20CEE70ABE37}" type="slidenum">
              <a:rPr lang="en-US" altLang="zh-TW" smtClean="0"/>
              <a:pPr eaLnBrk="1" hangingPunct="1"/>
              <a:t>1</a:t>
            </a:fld>
            <a:endParaRPr lang="en-US" altLang="zh-TW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E7B04032-15AE-4365-8EA6-5E93E54E9F9A}" type="datetime1">
              <a:rPr lang="zh-TW" altLang="en-US" smtClean="0"/>
              <a:pPr eaLnBrk="1" hangingPunct="1"/>
              <a:t>2015/9/23</a:t>
            </a:fld>
            <a:endParaRPr lang="en-US" altLang="zh-TW" smtClean="0"/>
          </a:p>
        </p:txBody>
      </p:sp>
      <p:sp>
        <p:nvSpPr>
          <p:cNvPr id="481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mtClean="0"/>
              <a:t>CSIE CIAL Lab</a:t>
            </a:r>
          </a:p>
        </p:txBody>
      </p:sp>
      <p:sp>
        <p:nvSpPr>
          <p:cNvPr id="48133" name="Rectangle 7"/>
          <p:cNvSpPr txBox="1">
            <a:spLocks noGrp="1" noChangeArrowheads="1"/>
          </p:cNvSpPr>
          <p:nvPr/>
        </p:nvSpPr>
        <p:spPr bwMode="auto">
          <a:xfrm>
            <a:off x="5591175" y="6456363"/>
            <a:ext cx="42814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/>
            <a:fld id="{0CCA4000-7F61-4D56-BF63-1E9FEB4FD7E9}" type="slidenum">
              <a:rPr lang="en-US" altLang="zh-TW" sz="1200"/>
              <a:pPr algn="r" eaLnBrk="1" hangingPunct="1"/>
              <a:t>1</a:t>
            </a:fld>
            <a:endParaRPr lang="en-US" altLang="zh-TW" sz="1200"/>
          </a:p>
        </p:txBody>
      </p:sp>
      <p:sp>
        <p:nvSpPr>
          <p:cNvPr id="481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11513" y="508000"/>
            <a:ext cx="3400425" cy="2549525"/>
          </a:xfrm>
          <a:ln/>
        </p:spPr>
      </p:sp>
      <p:sp>
        <p:nvSpPr>
          <p:cNvPr id="481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695624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 smtClean="0"/>
              <a:t>前面有提到，存在</a:t>
            </a:r>
            <a:r>
              <a:rPr lang="en-US" altLang="zh-TW" sz="2400" dirty="0" smtClean="0"/>
              <a:t>range tree</a:t>
            </a:r>
            <a:r>
              <a:rPr lang="zh-TW" altLang="en-US" sz="2400" dirty="0" smtClean="0"/>
              <a:t>中</a:t>
            </a:r>
            <a:r>
              <a:rPr lang="en-US" altLang="zh-TW" sz="2400" dirty="0" smtClean="0"/>
              <a:t>RIDS</a:t>
            </a:r>
            <a:r>
              <a:rPr lang="zh-TW" altLang="en-US" sz="2400" dirty="0" smtClean="0"/>
              <a:t>是</a:t>
            </a:r>
            <a:r>
              <a:rPr lang="en-US" altLang="zh-TW" sz="2400" dirty="0" smtClean="0"/>
              <a:t>ascending order</a:t>
            </a:r>
            <a:r>
              <a:rPr lang="zh-TW" altLang="en-US" sz="2400" dirty="0" smtClean="0"/>
              <a:t>，而使用</a:t>
            </a:r>
            <a:r>
              <a:rPr lang="en-US" altLang="zh-TW" sz="2400" dirty="0" err="1" smtClean="0"/>
              <a:t>bitonic</a:t>
            </a:r>
            <a:r>
              <a:rPr lang="en-US" altLang="zh-TW" sz="2400" dirty="0" smtClean="0"/>
              <a:t> merge</a:t>
            </a:r>
            <a:r>
              <a:rPr lang="zh-TW" altLang="en-US" sz="2400" dirty="0" smtClean="0"/>
              <a:t>必須有一個</a:t>
            </a:r>
            <a:r>
              <a:rPr lang="en-US" altLang="zh-TW" sz="2400" dirty="0" smtClean="0"/>
              <a:t>sequence</a:t>
            </a:r>
            <a:r>
              <a:rPr lang="zh-TW" altLang="en-US" sz="2400" dirty="0" smtClean="0"/>
              <a:t>是</a:t>
            </a:r>
            <a:r>
              <a:rPr lang="en-US" altLang="zh-TW" sz="2400" dirty="0" smtClean="0"/>
              <a:t>descending</a:t>
            </a:r>
            <a:r>
              <a:rPr lang="zh-TW" altLang="en-US" sz="2400" baseline="0" dirty="0" smtClean="0"/>
              <a:t> </a:t>
            </a:r>
            <a:r>
              <a:rPr lang="en-US" altLang="zh-TW" sz="2400" baseline="0" dirty="0" smtClean="0"/>
              <a:t>order</a:t>
            </a:r>
            <a:r>
              <a:rPr lang="zh-TW" altLang="en-US" sz="2400" baseline="0" dirty="0" smtClean="0"/>
              <a:t>，因此在</a:t>
            </a:r>
            <a:r>
              <a:rPr lang="en-US" altLang="zh-TW" sz="2400" baseline="0" dirty="0" smtClean="0"/>
              <a:t>merge</a:t>
            </a:r>
            <a:r>
              <a:rPr lang="zh-TW" altLang="en-US" sz="2400" baseline="0" dirty="0" smtClean="0"/>
              <a:t>之前會先將一個</a:t>
            </a:r>
            <a:r>
              <a:rPr lang="en-US" altLang="zh-TW" sz="2400" baseline="0" dirty="0" smtClean="0"/>
              <a:t>sequence reverse</a:t>
            </a:r>
            <a:r>
              <a:rPr lang="zh-TW" altLang="en-US" sz="2400" baseline="0" dirty="0" smtClean="0"/>
              <a:t>成</a:t>
            </a:r>
            <a:r>
              <a:rPr lang="en-US" altLang="zh-TW" sz="2400" baseline="0" dirty="0" smtClean="0"/>
              <a:t>descending order</a:t>
            </a:r>
            <a:r>
              <a:rPr lang="zh-TW" altLang="en-US" sz="2400" baseline="0" dirty="0" smtClean="0"/>
              <a:t>的形式</a:t>
            </a:r>
            <a:endParaRPr lang="en-US" altLang="zh-TW" sz="2400" baseline="0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aseline="0" dirty="0" smtClean="0"/>
              <a:t>這邊以</a:t>
            </a:r>
            <a:r>
              <a:rPr lang="en-US" altLang="zh-TW" sz="2400" baseline="0" dirty="0" smtClean="0"/>
              <a:t>{1,2,4,9}</a:t>
            </a:r>
            <a:r>
              <a:rPr lang="zh-TW" altLang="en-US" sz="2400" baseline="0" dirty="0" smtClean="0"/>
              <a:t>、</a:t>
            </a:r>
            <a:r>
              <a:rPr lang="en-US" altLang="zh-TW" sz="2400" baseline="0" dirty="0" smtClean="0"/>
              <a:t>{9,5,3,2}</a:t>
            </a:r>
            <a:r>
              <a:rPr lang="zh-TW" altLang="en-US" sz="2400" baseline="0" dirty="0" smtClean="0"/>
              <a:t>做例子</a:t>
            </a:r>
            <a:endParaRPr lang="en-US" altLang="zh-TW" sz="2400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A6046BC-7915-4621-A9FA-A35EE5AFFA92}" type="datetime1">
              <a:rPr lang="zh-TW" altLang="en-US" smtClean="0"/>
              <a:pPr>
                <a:defRPr/>
              </a:pPr>
              <a:t>2015/9/23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617EA-A6CF-4558-AC15-02924CA09645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7230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sz="2400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A6046BC-7915-4621-A9FA-A35EE5AFFA92}" type="datetime1">
              <a:rPr lang="zh-TW" altLang="en-US" smtClean="0"/>
              <a:pPr>
                <a:defRPr/>
              </a:pPr>
              <a:t>2015/9/23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617EA-A6CF-4558-AC15-02924CA09645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9527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sz="2400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A6046BC-7915-4621-A9FA-A35EE5AFFA92}" type="datetime1">
              <a:rPr lang="zh-TW" altLang="en-US" smtClean="0"/>
              <a:pPr>
                <a:defRPr/>
              </a:pPr>
              <a:t>2015/9/23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617EA-A6CF-4558-AC15-02924CA09645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7230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 smtClean="0"/>
              <a:t>透過</a:t>
            </a:r>
            <a:r>
              <a:rPr lang="en-US" altLang="zh-TW" sz="2400" dirty="0" smtClean="0"/>
              <a:t>BM</a:t>
            </a:r>
            <a:r>
              <a:rPr lang="zh-TW" altLang="en-US" sz="2400" dirty="0" smtClean="0"/>
              <a:t>、</a:t>
            </a:r>
            <a:r>
              <a:rPr lang="en-US" altLang="zh-TW" sz="2400" dirty="0" smtClean="0"/>
              <a:t>NC</a:t>
            </a:r>
            <a:r>
              <a:rPr lang="zh-TW" altLang="en-US" sz="2400" dirty="0" smtClean="0"/>
              <a:t>主要是把不同</a:t>
            </a:r>
            <a:r>
              <a:rPr lang="en-US" altLang="zh-TW" sz="2400" dirty="0" smtClean="0"/>
              <a:t>dimension</a:t>
            </a:r>
            <a:r>
              <a:rPr lang="zh-TW" altLang="en-US" sz="2400" dirty="0" smtClean="0"/>
              <a:t>的</a:t>
            </a:r>
            <a:r>
              <a:rPr lang="en-US" altLang="zh-TW" sz="2400" dirty="0" smtClean="0"/>
              <a:t>common</a:t>
            </a:r>
            <a:r>
              <a:rPr lang="en-US" altLang="zh-TW" sz="2400" baseline="0" dirty="0" smtClean="0"/>
              <a:t> number</a:t>
            </a:r>
            <a:r>
              <a:rPr lang="zh-TW" altLang="en-US" sz="2400" baseline="0" dirty="0" smtClean="0"/>
              <a:t>收集起來</a:t>
            </a:r>
            <a:endParaRPr lang="en-US" altLang="zh-TW" sz="2400" baseline="0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aseline="0" dirty="0" smtClean="0"/>
              <a:t>力用</a:t>
            </a:r>
            <a:r>
              <a:rPr lang="en-US" altLang="zh-TW" sz="2400" baseline="0" dirty="0" smtClean="0"/>
              <a:t>BM</a:t>
            </a:r>
            <a:r>
              <a:rPr lang="zh-TW" altLang="en-US" sz="2400" baseline="0" dirty="0" smtClean="0"/>
              <a:t>、</a:t>
            </a:r>
            <a:r>
              <a:rPr lang="en-US" altLang="zh-TW" sz="2400" baseline="0" dirty="0" smtClean="0"/>
              <a:t>NC</a:t>
            </a:r>
            <a:r>
              <a:rPr lang="zh-TW" altLang="en-US" sz="2400" baseline="0" dirty="0" smtClean="0"/>
              <a:t>的特性，提出了依個</a:t>
            </a:r>
            <a:r>
              <a:rPr lang="en-US" altLang="zh-TW" sz="2400" baseline="0" dirty="0" smtClean="0"/>
              <a:t>tree-like</a:t>
            </a:r>
            <a:r>
              <a:rPr lang="zh-TW" altLang="en-US" sz="2400" baseline="0" dirty="0" smtClean="0"/>
              <a:t>的架構，叫作</a:t>
            </a:r>
            <a:r>
              <a:rPr lang="en-US" altLang="zh-TW" sz="2400" baseline="0" dirty="0" err="1" smtClean="0"/>
              <a:t>bitonic</a:t>
            </a:r>
            <a:r>
              <a:rPr lang="zh-TW" altLang="en-US" sz="2400" baseline="0" dirty="0" smtClean="0"/>
              <a:t> </a:t>
            </a:r>
            <a:r>
              <a:rPr lang="en-US" altLang="zh-TW" sz="2400" baseline="0" dirty="0" smtClean="0"/>
              <a:t>tree</a:t>
            </a:r>
            <a:endParaRPr lang="en-US" altLang="zh-TW" sz="2400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A6046BC-7915-4621-A9FA-A35EE5AFFA92}" type="datetime1">
              <a:rPr lang="zh-TW" altLang="en-US" smtClean="0"/>
              <a:pPr>
                <a:defRPr/>
              </a:pPr>
              <a:t>2015/9/23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617EA-A6CF-4558-AC15-02924CA09645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4992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 smtClean="0"/>
              <a:t>PE</a:t>
            </a:r>
            <a:r>
              <a:rPr lang="zh-TW" altLang="en-US" sz="2400" dirty="0" smtClean="0"/>
              <a:t>是紀錄</a:t>
            </a:r>
            <a:r>
              <a:rPr lang="en-US" altLang="zh-TW" sz="2400" dirty="0" smtClean="0"/>
              <a:t>tree </a:t>
            </a:r>
            <a:r>
              <a:rPr lang="en-US" altLang="zh-TW" sz="2400" smtClean="0"/>
              <a:t>height i</a:t>
            </a:r>
            <a:r>
              <a:rPr lang="zh-TW" altLang="en-US" sz="2400" smtClean="0"/>
              <a:t>的所有</a:t>
            </a:r>
            <a:r>
              <a:rPr lang="en-US" altLang="zh-TW" sz="2400" smtClean="0"/>
              <a:t>sub-range</a:t>
            </a:r>
            <a:r>
              <a:rPr lang="zh-TW" altLang="en-US" sz="2400" smtClean="0"/>
              <a:t>，</a:t>
            </a:r>
            <a:r>
              <a:rPr lang="zh-TW" altLang="en-US" sz="2400" dirty="0" smtClean="0"/>
              <a:t>而最後一個</a:t>
            </a:r>
            <a:r>
              <a:rPr lang="en-US" altLang="zh-TW" sz="2400" dirty="0" smtClean="0"/>
              <a:t>PE(</a:t>
            </a:r>
            <a:r>
              <a:rPr lang="zh-TW" altLang="en-US" sz="2400" dirty="0" smtClean="0"/>
              <a:t>以</a:t>
            </a:r>
            <a:r>
              <a:rPr lang="en-US" altLang="zh-TW" sz="2400" dirty="0" smtClean="0"/>
              <a:t>range tree</a:t>
            </a:r>
            <a:r>
              <a:rPr lang="zh-TW" altLang="en-US" sz="2400" dirty="0" smtClean="0"/>
              <a:t>中在</a:t>
            </a:r>
            <a:r>
              <a:rPr lang="en-US" altLang="zh-TW" sz="2400" dirty="0" smtClean="0"/>
              <a:t>leaf</a:t>
            </a:r>
            <a:r>
              <a:rPr lang="zh-TW" altLang="en-US" sz="2400" dirty="0" smtClean="0"/>
              <a:t>的那個</a:t>
            </a:r>
            <a:r>
              <a:rPr lang="en-US" altLang="zh-TW" sz="2400" dirty="0" smtClean="0"/>
              <a:t>PE)</a:t>
            </a:r>
            <a:r>
              <a:rPr lang="zh-TW" altLang="en-US" sz="2400" dirty="0" smtClean="0"/>
              <a:t>則是紀錄</a:t>
            </a:r>
            <a:r>
              <a:rPr lang="en-US" altLang="zh-TW" sz="2400" dirty="0" smtClean="0"/>
              <a:t>RIDS</a:t>
            </a:r>
            <a:r>
              <a:rPr lang="zh-TW" altLang="en-US" sz="2400" dirty="0" smtClean="0"/>
              <a:t>的</a:t>
            </a:r>
            <a:r>
              <a:rPr lang="en-US" altLang="zh-TW" sz="2400" dirty="0" smtClean="0"/>
              <a:t>rule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ID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 smtClean="0"/>
              <a:t>一個</a:t>
            </a:r>
            <a:r>
              <a:rPr lang="en-US" altLang="zh-TW" sz="2400" dirty="0" smtClean="0"/>
              <a:t>BMNC</a:t>
            </a:r>
            <a:r>
              <a:rPr lang="zh-TW" altLang="en-US" sz="2400" dirty="0" smtClean="0"/>
              <a:t>是由多個</a:t>
            </a:r>
            <a:r>
              <a:rPr lang="en-US" altLang="zh-TW" sz="2400" dirty="0" smtClean="0"/>
              <a:t>stage</a:t>
            </a:r>
            <a:r>
              <a:rPr lang="zh-TW" altLang="en-US" sz="2400" dirty="0" smtClean="0"/>
              <a:t>的</a:t>
            </a:r>
            <a:r>
              <a:rPr lang="en-US" altLang="zh-TW" sz="2400" dirty="0" smtClean="0"/>
              <a:t>BM</a:t>
            </a:r>
            <a:r>
              <a:rPr lang="zh-TW" altLang="en-US" sz="2400" dirty="0" smtClean="0"/>
              <a:t>及一個</a:t>
            </a:r>
            <a:r>
              <a:rPr lang="en-US" altLang="zh-TW" sz="2400" dirty="0" smtClean="0"/>
              <a:t>NC</a:t>
            </a:r>
            <a:r>
              <a:rPr lang="zh-TW" altLang="en-US" sz="2400" dirty="0" smtClean="0"/>
              <a:t>所組成</a:t>
            </a:r>
            <a:endParaRPr lang="en-US" altLang="zh-TW" sz="2400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A6046BC-7915-4621-A9FA-A35EE5AFFA92}" type="datetime1">
              <a:rPr lang="zh-TW" altLang="en-US" smtClean="0"/>
              <a:pPr>
                <a:defRPr/>
              </a:pPr>
              <a:t>2015/9/23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617EA-A6CF-4558-AC15-02924CA09645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3501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實驗的環境</a:t>
            </a:r>
            <a:endParaRPr lang="en-US" altLang="zh-TW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這邊會先分別針對不同 </a:t>
            </a:r>
            <a:r>
              <a:rPr lang="en-US" altLang="zh-TW" dirty="0" smtClean="0"/>
              <a:t>“</a:t>
            </a:r>
            <a:r>
              <a:rPr lang="en-US" altLang="zh-TW" sz="1200" dirty="0" smtClean="0"/>
              <a:t>rule</a:t>
            </a:r>
            <a:r>
              <a:rPr lang="zh-TW" altLang="en-US" sz="1200" dirty="0" smtClean="0"/>
              <a:t> </a:t>
            </a:r>
            <a:r>
              <a:rPr lang="en-US" altLang="zh-TW" sz="1200" dirty="0" smtClean="0"/>
              <a:t>set</a:t>
            </a:r>
            <a:r>
              <a:rPr lang="zh-TW" altLang="en-US" sz="1200" dirty="0" smtClean="0"/>
              <a:t>、</a:t>
            </a:r>
            <a:r>
              <a:rPr lang="en-US" altLang="zh-TW" dirty="0" smtClean="0"/>
              <a:t>elementary</a:t>
            </a:r>
            <a:r>
              <a:rPr lang="zh-TW" altLang="en-US" dirty="0" smtClean="0"/>
              <a:t> </a:t>
            </a:r>
            <a:r>
              <a:rPr lang="en-US" altLang="zh-TW" dirty="0" smtClean="0"/>
              <a:t>interval</a:t>
            </a:r>
            <a:r>
              <a:rPr lang="zh-TW" altLang="en-US" dirty="0" smtClean="0"/>
              <a:t>的數量、</a:t>
            </a:r>
            <a:r>
              <a:rPr lang="en-US" altLang="zh-TW" dirty="0" smtClean="0"/>
              <a:t>RIDS</a:t>
            </a:r>
            <a:r>
              <a:rPr lang="zh-TW" altLang="en-US" dirty="0" smtClean="0"/>
              <a:t>的</a:t>
            </a:r>
            <a:r>
              <a:rPr lang="en-US" altLang="zh-TW" dirty="0" smtClean="0"/>
              <a:t>rule</a:t>
            </a:r>
            <a:r>
              <a:rPr lang="zh-TW" altLang="en-US" dirty="0" smtClean="0"/>
              <a:t> </a:t>
            </a:r>
            <a:r>
              <a:rPr lang="en-US" altLang="zh-TW" dirty="0" smtClean="0"/>
              <a:t>ID</a:t>
            </a:r>
            <a:r>
              <a:rPr lang="zh-TW" altLang="en-US" dirty="0" smtClean="0"/>
              <a:t>數量及不同</a:t>
            </a:r>
            <a:r>
              <a:rPr lang="en-US" altLang="zh-TW" dirty="0" smtClean="0"/>
              <a:t>dimension</a:t>
            </a:r>
            <a:r>
              <a:rPr lang="en-US" altLang="zh-TW" sz="1200" dirty="0" smtClean="0"/>
              <a:t>”</a:t>
            </a:r>
            <a:r>
              <a:rPr lang="zh-TW" altLang="en-US" dirty="0" smtClean="0"/>
              <a:t>對</a:t>
            </a:r>
            <a:r>
              <a:rPr lang="en-US" altLang="zh-TW" dirty="0" smtClean="0"/>
              <a:t>throughput</a:t>
            </a:r>
            <a:r>
              <a:rPr lang="zh-TW" altLang="en-US" dirty="0" smtClean="0"/>
              <a:t>及</a:t>
            </a:r>
            <a:r>
              <a:rPr lang="en-US" altLang="zh-TW" dirty="0" smtClean="0"/>
              <a:t>resource</a:t>
            </a:r>
            <a:r>
              <a:rPr lang="zh-TW" altLang="en-US" dirty="0" smtClean="0"/>
              <a:t>的影響，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723F11B-EB7F-4F2C-AAA4-7901DA069D5E}" type="datetime1">
              <a:rPr lang="zh-TW" altLang="en-US" smtClean="0"/>
              <a:pPr>
                <a:defRPr/>
              </a:pPr>
              <a:t>2015/9/23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16C7F-E886-4368-83F5-D5FF9289FDF3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75623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 smtClean="0"/>
              <a:t>不同大小的</a:t>
            </a:r>
            <a:r>
              <a:rPr lang="en-US" altLang="zh-TW" sz="2400" dirty="0" smtClean="0"/>
              <a:t>rule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set</a:t>
            </a:r>
            <a:r>
              <a:rPr lang="zh-TW" altLang="en-US" sz="2400" dirty="0" smtClean="0"/>
              <a:t>的</a:t>
            </a:r>
            <a:r>
              <a:rPr lang="en-US" altLang="zh-TW" sz="2400" dirty="0" smtClean="0"/>
              <a:t>throughput</a:t>
            </a:r>
            <a:r>
              <a:rPr lang="zh-TW" altLang="en-US" sz="2400" dirty="0" smtClean="0"/>
              <a:t>及</a:t>
            </a:r>
            <a:r>
              <a:rPr lang="en-US" altLang="zh-TW" sz="2400" dirty="0" smtClean="0"/>
              <a:t>resource </a:t>
            </a:r>
            <a:r>
              <a:rPr lang="en-US" altLang="zh-TW" sz="2400" dirty="0" err="1" smtClean="0"/>
              <a:t>utlization</a:t>
            </a:r>
            <a:endParaRPr lang="en-US" altLang="zh-TW" sz="1200" dirty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 smtClean="0"/>
              <a:t>Dim = 4, Um = 8K , Sm</a:t>
            </a:r>
            <a:r>
              <a:rPr lang="en-US" altLang="zh-TW" sz="2400" baseline="0" dirty="0" smtClean="0"/>
              <a:t> = 64</a:t>
            </a:r>
            <a:endParaRPr lang="en-US" altLang="zh-TW" sz="2400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A6046BC-7915-4621-A9FA-A35EE5AFFA92}" type="datetime1">
              <a:rPr lang="zh-TW" altLang="en-US" smtClean="0"/>
              <a:pPr>
                <a:defRPr/>
              </a:pPr>
              <a:t>2015/9/23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617EA-A6CF-4558-AC15-02924CA09645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0974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Um</a:t>
            </a:r>
            <a:r>
              <a:rPr lang="zh-TW" altLang="en-US" dirty="0" smtClean="0"/>
              <a:t>是</a:t>
            </a:r>
            <a:r>
              <a:rPr lang="en-US" altLang="zh-TW" dirty="0" smtClean="0"/>
              <a:t>elementary</a:t>
            </a:r>
            <a:r>
              <a:rPr lang="zh-TW" altLang="en-US" dirty="0" smtClean="0"/>
              <a:t> </a:t>
            </a:r>
            <a:r>
              <a:rPr lang="en-US" altLang="zh-TW" dirty="0" smtClean="0"/>
              <a:t>interval</a:t>
            </a:r>
            <a:r>
              <a:rPr lang="zh-TW" altLang="en-US" dirty="0" smtClean="0"/>
              <a:t>的數量</a:t>
            </a:r>
            <a:endParaRPr lang="en-US" altLang="zh-TW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這邊是各種</a:t>
            </a:r>
            <a:r>
              <a:rPr lang="en-US" altLang="zh-TW" dirty="0" smtClean="0"/>
              <a:t>elementary interval</a:t>
            </a:r>
            <a:r>
              <a:rPr lang="zh-TW" altLang="en-US" dirty="0" smtClean="0"/>
              <a:t>的</a:t>
            </a:r>
            <a:r>
              <a:rPr lang="en-US" altLang="zh-TW" sz="2400" dirty="0" smtClean="0"/>
              <a:t>throughput</a:t>
            </a:r>
            <a:r>
              <a:rPr lang="zh-TW" altLang="en-US" sz="2400" dirty="0" smtClean="0"/>
              <a:t>及</a:t>
            </a:r>
            <a:r>
              <a:rPr lang="en-US" altLang="zh-TW" sz="2400" dirty="0" smtClean="0"/>
              <a:t>resource utilization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 smtClean="0"/>
              <a:t>N = 256k, Dim = 4, Sm</a:t>
            </a:r>
            <a:r>
              <a:rPr lang="en-US" altLang="zh-TW" sz="2400" baseline="0" dirty="0" smtClean="0"/>
              <a:t> = 64</a:t>
            </a:r>
            <a:endParaRPr lang="en-US" altLang="zh-TW" sz="2400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723F11B-EB7F-4F2C-AAA4-7901DA069D5E}" type="datetime1">
              <a:rPr lang="zh-TW" altLang="en-US" smtClean="0"/>
              <a:pPr>
                <a:defRPr/>
              </a:pPr>
              <a:t>2015/9/23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16C7F-E886-4368-83F5-D5FF9289FDF3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28868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Sm</a:t>
            </a:r>
            <a:r>
              <a:rPr lang="zh-TW" altLang="en-US" dirty="0" smtClean="0"/>
              <a:t>是</a:t>
            </a:r>
            <a:r>
              <a:rPr lang="en-US" altLang="zh-TW" dirty="0" smtClean="0"/>
              <a:t>RIDS</a:t>
            </a:r>
            <a:r>
              <a:rPr lang="zh-TW" altLang="en-US" dirty="0" smtClean="0"/>
              <a:t>的</a:t>
            </a:r>
            <a:r>
              <a:rPr lang="en-US" altLang="zh-TW" dirty="0" smtClean="0"/>
              <a:t>rule</a:t>
            </a:r>
            <a:r>
              <a:rPr lang="zh-TW" altLang="en-US" dirty="0" smtClean="0"/>
              <a:t> </a:t>
            </a:r>
            <a:r>
              <a:rPr lang="en-US" altLang="zh-TW" dirty="0" smtClean="0"/>
              <a:t>ID</a:t>
            </a:r>
            <a:r>
              <a:rPr lang="zh-TW" altLang="en-US" dirty="0" smtClean="0"/>
              <a:t>數量</a:t>
            </a:r>
            <a:endParaRPr lang="en-US" altLang="zh-TW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這是不同</a:t>
            </a:r>
            <a:r>
              <a:rPr lang="en-US" altLang="zh-TW" dirty="0" smtClean="0"/>
              <a:t>Sm</a:t>
            </a:r>
            <a:r>
              <a:rPr lang="zh-TW" altLang="en-US" dirty="0" smtClean="0"/>
              <a:t>的</a:t>
            </a:r>
            <a:r>
              <a:rPr lang="en-US" altLang="zh-TW" sz="2400" dirty="0" smtClean="0"/>
              <a:t>throughput</a:t>
            </a:r>
            <a:r>
              <a:rPr lang="zh-TW" altLang="en-US" sz="2400" dirty="0" smtClean="0"/>
              <a:t>及</a:t>
            </a:r>
            <a:r>
              <a:rPr lang="en-US" altLang="zh-TW" sz="2400" dirty="0" smtClean="0"/>
              <a:t>resource </a:t>
            </a:r>
            <a:r>
              <a:rPr lang="en-US" altLang="zh-TW" sz="2400" dirty="0" err="1" smtClean="0"/>
              <a:t>utlization</a:t>
            </a:r>
            <a:endParaRPr lang="en-US" altLang="zh-TW" sz="2400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 smtClean="0"/>
              <a:t>N = 256k, Dim = 4, Um =8K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723F11B-EB7F-4F2C-AAA4-7901DA069D5E}" type="datetime1">
              <a:rPr lang="zh-TW" altLang="en-US" smtClean="0"/>
              <a:pPr>
                <a:defRPr/>
              </a:pPr>
              <a:t>2015/9/23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16C7F-E886-4368-83F5-D5FF9289FDF3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9818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不同</a:t>
            </a:r>
            <a:r>
              <a:rPr lang="en-US" altLang="zh-TW" dirty="0" smtClean="0"/>
              <a:t>dimension</a:t>
            </a:r>
            <a:r>
              <a:rPr lang="zh-TW" altLang="en-US" dirty="0" smtClean="0"/>
              <a:t>對</a:t>
            </a:r>
            <a:r>
              <a:rPr lang="en-US" altLang="zh-TW" sz="2400" dirty="0" smtClean="0"/>
              <a:t>throughput</a:t>
            </a:r>
            <a:r>
              <a:rPr lang="zh-TW" altLang="en-US" sz="2400" dirty="0" smtClean="0"/>
              <a:t>及</a:t>
            </a:r>
            <a:r>
              <a:rPr lang="en-US" altLang="zh-TW" sz="2400" dirty="0" smtClean="0"/>
              <a:t>resource </a:t>
            </a:r>
            <a:r>
              <a:rPr lang="en-US" altLang="zh-TW" sz="2400" dirty="0" err="1" smtClean="0"/>
              <a:t>utlization</a:t>
            </a:r>
            <a:r>
              <a:rPr lang="zh-TW" altLang="en-US" sz="2400" dirty="0" smtClean="0"/>
              <a:t>的影響</a:t>
            </a:r>
            <a:endParaRPr lang="en-US" altLang="zh-TW" sz="2400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 smtClean="0"/>
              <a:t>N = 256k, Um = 8K , Sm</a:t>
            </a:r>
            <a:r>
              <a:rPr lang="en-US" altLang="zh-TW" sz="2400" baseline="0" dirty="0" smtClean="0"/>
              <a:t> = 64</a:t>
            </a:r>
            <a:endParaRPr lang="en-US" altLang="zh-TW" sz="2400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723F11B-EB7F-4F2C-AAA4-7901DA069D5E}" type="datetime1">
              <a:rPr lang="zh-TW" altLang="en-US" smtClean="0"/>
              <a:pPr>
                <a:defRPr/>
              </a:pPr>
              <a:t>2015/9/23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16C7F-E886-4368-83F5-D5FF9289FDF3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010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 fontAlgn="ctr">
              <a:buFont typeface="Arial" panose="020B0604020202020204" pitchFamily="34" charset="0"/>
              <a:buChar char="•"/>
            </a:pPr>
            <a:endParaRPr kumimoji="1" lang="zh-TW" altLang="zh-TW" sz="1200" kern="1200" dirty="0" smtClean="0">
              <a:solidFill>
                <a:schemeClr val="tx1"/>
              </a:solidFill>
              <a:effectLst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A6046BC-7915-4621-A9FA-A35EE5AFFA92}" type="datetime1">
              <a:rPr lang="zh-TW" altLang="en-US" smtClean="0"/>
              <a:pPr>
                <a:defRPr/>
              </a:pPr>
              <a:t>2015/9/23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617EA-A6CF-4558-AC15-02924CA09645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07077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Table II</a:t>
            </a:r>
            <a:r>
              <a:rPr lang="zh-TW" altLang="en-US" dirty="0" smtClean="0"/>
              <a:t>是用 </a:t>
            </a:r>
            <a:r>
              <a:rPr lang="en-US" altLang="zh-TW" sz="2400" dirty="0" smtClean="0"/>
              <a:t>N = 256k, Um = 8K , Sm</a:t>
            </a:r>
            <a:r>
              <a:rPr lang="en-US" altLang="zh-TW" sz="2400" baseline="0" dirty="0" smtClean="0"/>
              <a:t> = 64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baseline="0" dirty="0" smtClean="0"/>
              <a:t>Table III </a:t>
            </a:r>
            <a:r>
              <a:rPr lang="zh-TW" altLang="en-US" sz="2400" baseline="0" dirty="0" smtClean="0"/>
              <a:t>是跟其他方法的比較</a:t>
            </a:r>
            <a:endParaRPr lang="en-US" altLang="zh-TW" sz="2400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723F11B-EB7F-4F2C-AAA4-7901DA069D5E}" type="datetime1">
              <a:rPr lang="zh-TW" altLang="en-US" smtClean="0"/>
              <a:pPr>
                <a:defRPr/>
              </a:pPr>
              <a:t>2015/9/23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16C7F-E886-4368-83F5-D5FF9289FDF3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75249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這邊是實做在</a:t>
            </a:r>
            <a:r>
              <a:rPr lang="en-US" altLang="zh-TW" dirty="0" smtClean="0"/>
              <a:t>FPGA</a:t>
            </a:r>
            <a:r>
              <a:rPr lang="zh-TW" altLang="en-US" dirty="0" smtClean="0"/>
              <a:t>的方法跟他們另一篇實做在</a:t>
            </a:r>
            <a:r>
              <a:rPr lang="en-US" altLang="zh-TW" dirty="0" smtClean="0"/>
              <a:t>multi-core</a:t>
            </a:r>
            <a:r>
              <a:rPr lang="zh-TW" altLang="en-US" dirty="0" smtClean="0"/>
              <a:t>上的比較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723F11B-EB7F-4F2C-AAA4-7901DA069D5E}" type="datetime1">
              <a:rPr lang="zh-TW" altLang="en-US" smtClean="0"/>
              <a:pPr>
                <a:defRPr/>
              </a:pPr>
              <a:t>2015/9/23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16C7F-E886-4368-83F5-D5FF9289FDF3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27544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 smtClean="0"/>
              <a:t>這是整體的架構，後面會詳細解釋</a:t>
            </a:r>
            <a:endParaRPr lang="en-US" altLang="zh-TW" sz="2400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A6046BC-7915-4621-A9FA-A35EE5AFFA92}" type="datetime1">
              <a:rPr lang="zh-TW" altLang="en-US" smtClean="0"/>
              <a:pPr>
                <a:defRPr/>
              </a:pPr>
              <a:t>2015/9/23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617EA-A6CF-4558-AC15-02924CA09645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3501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 smtClean="0"/>
              <a:t>這邊有另外定義存在</a:t>
            </a:r>
            <a:r>
              <a:rPr lang="en-US" altLang="zh-TW" sz="2400" dirty="0" smtClean="0"/>
              <a:t>leaf</a:t>
            </a:r>
            <a:r>
              <a:rPr lang="zh-TW" altLang="en-US" sz="2400" dirty="0" smtClean="0"/>
              <a:t>的</a:t>
            </a:r>
            <a:r>
              <a:rPr lang="en-US" altLang="zh-TW" sz="2400" dirty="0" smtClean="0"/>
              <a:t>rule id set</a:t>
            </a:r>
            <a:r>
              <a:rPr lang="zh-TW" altLang="en-US" sz="2400" dirty="0" smtClean="0"/>
              <a:t>，這</a:t>
            </a:r>
            <a:r>
              <a:rPr lang="en-US" altLang="zh-TW" sz="2400" dirty="0" smtClean="0"/>
              <a:t>2</a:t>
            </a:r>
            <a:r>
              <a:rPr lang="zh-TW" altLang="en-US" sz="2400" dirty="0" smtClean="0"/>
              <a:t>個特性是要方便後面可以做</a:t>
            </a:r>
            <a:r>
              <a:rPr lang="en-US" altLang="zh-TW" sz="2400" dirty="0" smtClean="0"/>
              <a:t>merge</a:t>
            </a:r>
            <a:r>
              <a:rPr lang="zh-TW" altLang="en-US" sz="2400" dirty="0" smtClean="0"/>
              <a:t>用的</a:t>
            </a:r>
            <a:endParaRPr lang="en-US" altLang="zh-TW" sz="2400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 smtClean="0"/>
              <a:t>rule IDs are all distinct </a:t>
            </a:r>
            <a:r>
              <a:rPr lang="zh-TW" altLang="en-US" sz="2400" dirty="0" smtClean="0"/>
              <a:t>是在一個</a:t>
            </a:r>
            <a:r>
              <a:rPr lang="en-US" altLang="zh-TW" sz="2400" dirty="0" smtClean="0"/>
              <a:t>RIDS</a:t>
            </a:r>
            <a:r>
              <a:rPr lang="zh-TW" altLang="en-US" sz="2400" dirty="0" smtClean="0"/>
              <a:t>內不會有重複的</a:t>
            </a:r>
            <a:r>
              <a:rPr lang="en-US" altLang="zh-TW" sz="2400" dirty="0" smtClean="0"/>
              <a:t>rule id </a:t>
            </a:r>
            <a:r>
              <a:rPr lang="zh-TW" altLang="en-US" sz="2400" dirty="0" smtClean="0"/>
              <a:t>出現</a:t>
            </a:r>
            <a:endParaRPr lang="en-US" altLang="zh-TW" sz="2400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A6046BC-7915-4621-A9FA-A35EE5AFFA92}" type="datetime1">
              <a:rPr lang="zh-TW" altLang="en-US" smtClean="0"/>
              <a:pPr>
                <a:defRPr/>
              </a:pPr>
              <a:t>2015/9/23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617EA-A6CF-4558-AC15-02924CA09645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41938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 smtClean="0"/>
              <a:t>這是</a:t>
            </a:r>
            <a:r>
              <a:rPr lang="en-US" altLang="zh-TW" sz="2400" dirty="0" smtClean="0"/>
              <a:t>paper</a:t>
            </a:r>
            <a:r>
              <a:rPr lang="zh-TW" altLang="en-US" sz="2400" dirty="0" smtClean="0"/>
              <a:t>提供的</a:t>
            </a:r>
            <a:r>
              <a:rPr lang="en-US" altLang="zh-TW" sz="2400" dirty="0" smtClean="0"/>
              <a:t>rule table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A6046BC-7915-4621-A9FA-A35EE5AFFA92}" type="datetime1">
              <a:rPr lang="zh-TW" altLang="en-US" smtClean="0"/>
              <a:pPr>
                <a:defRPr/>
              </a:pPr>
              <a:t>2015/9/23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617EA-A6CF-4558-AC15-02924CA09645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7230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 smtClean="0"/>
              <a:t>這部分跟</a:t>
            </a:r>
            <a:r>
              <a:rPr lang="en-US" altLang="zh-TW" sz="2400" dirty="0" smtClean="0"/>
              <a:t>training</a:t>
            </a:r>
            <a:r>
              <a:rPr lang="zh-TW" altLang="en-US" sz="2400" dirty="0" smtClean="0"/>
              <a:t>的</a:t>
            </a:r>
            <a:r>
              <a:rPr lang="en-US" altLang="zh-TW" sz="2400" dirty="0" smtClean="0"/>
              <a:t>dynamic Segment</a:t>
            </a:r>
            <a:r>
              <a:rPr lang="en-US" altLang="zh-TW" sz="2400" baseline="0" dirty="0" smtClean="0"/>
              <a:t> Tree</a:t>
            </a:r>
            <a:r>
              <a:rPr lang="zh-TW" altLang="en-US" sz="2400" baseline="0" dirty="0" smtClean="0"/>
              <a:t>相同</a:t>
            </a:r>
            <a:endParaRPr lang="en-US" altLang="zh-TW" sz="2400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A6046BC-7915-4621-A9FA-A35EE5AFFA92}" type="datetime1">
              <a:rPr lang="zh-TW" altLang="en-US" smtClean="0"/>
              <a:pPr>
                <a:defRPr/>
              </a:pPr>
              <a:t>2015/9/23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617EA-A6CF-4558-AC15-02924CA09645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56746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 smtClean="0"/>
              <a:t>此部分由</a:t>
            </a:r>
            <a:r>
              <a:rPr lang="en-US" altLang="zh-TW" sz="2400" dirty="0" smtClean="0"/>
              <a:t>2</a:t>
            </a:r>
            <a:r>
              <a:rPr lang="zh-TW" altLang="en-US" sz="2400" dirty="0" smtClean="0"/>
              <a:t>個部分所構成，分別是</a:t>
            </a:r>
            <a:r>
              <a:rPr lang="en-US" altLang="zh-TW" sz="2400" dirty="0" err="1" smtClean="0"/>
              <a:t>bitonic</a:t>
            </a:r>
            <a:r>
              <a:rPr lang="en-US" altLang="zh-TW" sz="2400" baseline="0" dirty="0" smtClean="0"/>
              <a:t> merge</a:t>
            </a:r>
            <a:r>
              <a:rPr lang="zh-TW" altLang="en-US" sz="2400" baseline="0" dirty="0" smtClean="0"/>
              <a:t>及</a:t>
            </a:r>
            <a:r>
              <a:rPr lang="en-US" altLang="zh-TW" sz="2400" baseline="0" dirty="0" smtClean="0"/>
              <a:t>neighborhood checker</a:t>
            </a:r>
            <a:r>
              <a:rPr lang="zh-TW" altLang="en-US" sz="2400" baseline="0" dirty="0" smtClean="0"/>
              <a:t>所組成</a:t>
            </a:r>
            <a:endParaRPr lang="en-US" altLang="zh-TW" sz="2400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A6046BC-7915-4621-A9FA-A35EE5AFFA92}" type="datetime1">
              <a:rPr lang="zh-TW" altLang="en-US" smtClean="0"/>
              <a:pPr>
                <a:defRPr/>
              </a:pPr>
              <a:t>2015/9/23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617EA-A6CF-4558-AC15-02924CA09645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3501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 smtClean="0"/>
              <a:t>首先，先介紹</a:t>
            </a:r>
            <a:r>
              <a:rPr lang="en-US" altLang="zh-TW" sz="2400" dirty="0" err="1" smtClean="0"/>
              <a:t>bitonic</a:t>
            </a:r>
            <a:r>
              <a:rPr lang="zh-TW" altLang="en-US" sz="2400" baseline="0" dirty="0" smtClean="0"/>
              <a:t> </a:t>
            </a:r>
            <a:r>
              <a:rPr lang="en-US" altLang="zh-TW" sz="2400" baseline="0" dirty="0" smtClean="0"/>
              <a:t>merge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 smtClean="0"/>
              <a:t>這邊為了可以提高</a:t>
            </a:r>
            <a:r>
              <a:rPr lang="en-US" altLang="zh-TW" sz="2400" dirty="0" smtClean="0"/>
              <a:t>throughput</a:t>
            </a:r>
            <a:r>
              <a:rPr lang="zh-TW" altLang="en-US" sz="2400" dirty="0" smtClean="0"/>
              <a:t>，所以使用了</a:t>
            </a:r>
            <a:r>
              <a:rPr lang="en-US" altLang="zh-TW" sz="2400" dirty="0" err="1" smtClean="0"/>
              <a:t>bitonic</a:t>
            </a:r>
            <a:r>
              <a:rPr lang="en-US" altLang="zh-TW" sz="2400" baseline="0" dirty="0" smtClean="0"/>
              <a:t> merge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sz="2400" baseline="0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sz="2400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A6046BC-7915-4621-A9FA-A35EE5AFFA92}" type="datetime1">
              <a:rPr lang="zh-TW" altLang="en-US" smtClean="0"/>
              <a:pPr>
                <a:defRPr/>
              </a:pPr>
              <a:t>2015/9/23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617EA-A6CF-4558-AC15-02924CA09645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7230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 smtClean="0"/>
              <a:t>前面有提到，存在</a:t>
            </a:r>
            <a:r>
              <a:rPr lang="en-US" altLang="zh-TW" sz="2400" dirty="0" smtClean="0"/>
              <a:t>range tree</a:t>
            </a:r>
            <a:r>
              <a:rPr lang="zh-TW" altLang="en-US" sz="2400" dirty="0" smtClean="0"/>
              <a:t>中</a:t>
            </a:r>
            <a:r>
              <a:rPr lang="en-US" altLang="zh-TW" sz="2400" dirty="0" smtClean="0"/>
              <a:t>RIDS</a:t>
            </a:r>
            <a:r>
              <a:rPr lang="zh-TW" altLang="en-US" sz="2400" dirty="0" smtClean="0"/>
              <a:t>是</a:t>
            </a:r>
            <a:r>
              <a:rPr lang="en-US" altLang="zh-TW" sz="2400" dirty="0" smtClean="0"/>
              <a:t>ascending order</a:t>
            </a:r>
            <a:r>
              <a:rPr lang="zh-TW" altLang="en-US" sz="2400" dirty="0" smtClean="0"/>
              <a:t>，而使用</a:t>
            </a:r>
            <a:r>
              <a:rPr lang="en-US" altLang="zh-TW" sz="2400" dirty="0" err="1" smtClean="0"/>
              <a:t>bitonic</a:t>
            </a:r>
            <a:r>
              <a:rPr lang="en-US" altLang="zh-TW" sz="2400" dirty="0" smtClean="0"/>
              <a:t> merge</a:t>
            </a:r>
            <a:r>
              <a:rPr lang="zh-TW" altLang="en-US" sz="2400" dirty="0" smtClean="0"/>
              <a:t>必須有一個</a:t>
            </a:r>
            <a:r>
              <a:rPr lang="en-US" altLang="zh-TW" sz="2400" dirty="0" smtClean="0"/>
              <a:t>sequence</a:t>
            </a:r>
            <a:r>
              <a:rPr lang="zh-TW" altLang="en-US" sz="2400" dirty="0" smtClean="0"/>
              <a:t>是</a:t>
            </a:r>
            <a:r>
              <a:rPr lang="en-US" altLang="zh-TW" sz="2400" dirty="0" smtClean="0"/>
              <a:t>descending</a:t>
            </a:r>
            <a:r>
              <a:rPr lang="zh-TW" altLang="en-US" sz="2400" baseline="0" dirty="0" smtClean="0"/>
              <a:t> </a:t>
            </a:r>
            <a:r>
              <a:rPr lang="en-US" altLang="zh-TW" sz="2400" baseline="0" dirty="0" smtClean="0"/>
              <a:t>order</a:t>
            </a:r>
            <a:r>
              <a:rPr lang="zh-TW" altLang="en-US" sz="2400" baseline="0" dirty="0" smtClean="0"/>
              <a:t>，因此在</a:t>
            </a:r>
            <a:r>
              <a:rPr lang="en-US" altLang="zh-TW" sz="2400" baseline="0" dirty="0" smtClean="0"/>
              <a:t>merge</a:t>
            </a:r>
            <a:r>
              <a:rPr lang="zh-TW" altLang="en-US" sz="2400" baseline="0" dirty="0" smtClean="0"/>
              <a:t>之前會先將一個</a:t>
            </a:r>
            <a:r>
              <a:rPr lang="en-US" altLang="zh-TW" sz="2400" baseline="0" dirty="0" smtClean="0"/>
              <a:t>sequence reverse</a:t>
            </a:r>
            <a:r>
              <a:rPr lang="zh-TW" altLang="en-US" sz="2400" baseline="0" dirty="0" smtClean="0"/>
              <a:t>成</a:t>
            </a:r>
            <a:r>
              <a:rPr lang="en-US" altLang="zh-TW" sz="2400" baseline="0" dirty="0" smtClean="0"/>
              <a:t>descending order</a:t>
            </a:r>
            <a:r>
              <a:rPr lang="zh-TW" altLang="en-US" sz="2400" baseline="0" dirty="0" smtClean="0"/>
              <a:t>的形式</a:t>
            </a:r>
            <a:endParaRPr lang="en-US" altLang="zh-TW" sz="2400" baseline="0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aseline="0" dirty="0" smtClean="0"/>
              <a:t>這邊以</a:t>
            </a:r>
            <a:r>
              <a:rPr lang="en-US" altLang="zh-TW" sz="2400" baseline="0" dirty="0" smtClean="0"/>
              <a:t>{1,2,4,9}</a:t>
            </a:r>
            <a:r>
              <a:rPr lang="zh-TW" altLang="en-US" sz="2400" baseline="0" dirty="0" smtClean="0"/>
              <a:t>、</a:t>
            </a:r>
            <a:r>
              <a:rPr lang="en-US" altLang="zh-TW" sz="2400" baseline="0" dirty="0" smtClean="0"/>
              <a:t>{9,5,3,2}</a:t>
            </a:r>
            <a:r>
              <a:rPr lang="zh-TW" altLang="en-US" sz="2400" baseline="0" dirty="0" smtClean="0"/>
              <a:t>做例子</a:t>
            </a:r>
            <a:endParaRPr lang="en-US" altLang="zh-TW" sz="2400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A6046BC-7915-4621-A9FA-A35EE5AFFA92}" type="datetime1">
              <a:rPr lang="zh-TW" altLang="en-US" smtClean="0"/>
              <a:pPr>
                <a:defRPr/>
              </a:pPr>
              <a:t>2015/9/23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617EA-A6CF-4558-AC15-02924CA09645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723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0" lang="zh-TW" altLang="zh-TW" sz="180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6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0" lang="zh-TW" altLang="zh-TW" sz="1800"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kumimoji="0" lang="zh-TW" altLang="zh-TW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3075" i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475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3C9BD-28E7-46DD-B1A1-056B20BB952B}" type="datetime1">
              <a:rPr lang="zh-TW" altLang="en-US"/>
              <a:pPr>
                <a:defRPr/>
              </a:pPr>
              <a:t>2015/9/23</a:t>
            </a:fld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2843214" y="6308725"/>
            <a:ext cx="4033837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CE1F5-50B1-4CE8-8F89-A92D8288A8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8543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F63C4-5796-4CB8-9246-BB7D822A9623}" type="datetime1">
              <a:rPr lang="zh-TW" altLang="en-US"/>
              <a:pPr>
                <a:defRPr/>
              </a:pPr>
              <a:t>2015/9/23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62D41-EE38-41B4-9123-37E68DC212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738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34150" y="549277"/>
            <a:ext cx="1924050" cy="53943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62000" y="549277"/>
            <a:ext cx="5619750" cy="53943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B784B-4654-4F10-A9FB-FDBCB380CB6E}" type="datetime1">
              <a:rPr lang="zh-TW" altLang="en-US"/>
              <a:pPr>
                <a:defRPr/>
              </a:pPr>
              <a:t>2015/9/23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5790A-C389-4702-BA49-D47069D2787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0945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549275"/>
            <a:ext cx="7696200" cy="5921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62000" y="1412877"/>
            <a:ext cx="37719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6300" y="1412877"/>
            <a:ext cx="37719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8BDE1-78BE-476E-9A53-6EDCEB091911}" type="datetime1">
              <a:rPr lang="zh-TW" altLang="en-US"/>
              <a:pPr>
                <a:defRPr/>
              </a:pPr>
              <a:t>2015/9/23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820A4-2B18-417C-BF0C-87F6A8BC3F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6806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549275"/>
            <a:ext cx="7696200" cy="5921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62000" y="1412877"/>
            <a:ext cx="7696200" cy="4530725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C58F4-95EF-4DCE-98FD-F53871B7F89D}" type="datetime1">
              <a:rPr lang="zh-TW" altLang="en-US"/>
              <a:pPr>
                <a:defRPr/>
              </a:pPr>
              <a:t>2015/9/23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EC03D-9940-487B-A213-57953C001F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913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2B58A-69F2-48AE-AEBB-6D21A13BC2C1}" type="datetime1">
              <a:rPr lang="zh-TW" altLang="en-US"/>
              <a:pPr>
                <a:defRPr/>
              </a:pPr>
              <a:t>2015/9/23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41313-9710-4FC7-93C3-43BF74672E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1750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A9EE8-500B-440D-B051-E71DB98E059C}" type="datetime1">
              <a:rPr lang="zh-TW" altLang="en-US"/>
              <a:pPr>
                <a:defRPr/>
              </a:pPr>
              <a:t>2015/9/23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88173-3607-416C-9A43-FBC4D1CF928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62652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62000" y="1412877"/>
            <a:ext cx="3771900" cy="45307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6300" y="1412877"/>
            <a:ext cx="3771900" cy="45307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E6F54-BD68-4EF7-BF9B-621023BC15A8}" type="datetime1">
              <a:rPr lang="zh-TW" altLang="en-US"/>
              <a:pPr>
                <a:defRPr/>
              </a:pPr>
              <a:t>2015/9/23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B6ABE-187B-4972-8083-5863B1EE3B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1841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B4D7F-14A0-4436-BB8C-34BB5F33899C}" type="datetime1">
              <a:rPr lang="zh-TW" altLang="en-US"/>
              <a:pPr>
                <a:defRPr/>
              </a:pPr>
              <a:t>2015/9/23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41DB4-9566-4A57-AB01-D8B3649801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6343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9B379-D61D-4EB8-97AD-2C38FA4AA602}" type="datetime1">
              <a:rPr lang="zh-TW" altLang="en-US"/>
              <a:pPr>
                <a:defRPr/>
              </a:pPr>
              <a:t>2015/9/23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7EEC5-EAD9-4695-B32B-DF9D675F300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741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D5F4-D695-492D-8069-1573DC3488CE}" type="datetime1">
              <a:rPr lang="zh-TW" altLang="en-US"/>
              <a:pPr>
                <a:defRPr/>
              </a:pPr>
              <a:t>2015/9/23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74478-76D2-4ADC-AEE7-9114CE50700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724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E210A-F546-433C-A2D7-1A884705F2DB}" type="datetime1">
              <a:rPr lang="zh-TW" altLang="en-US"/>
              <a:pPr>
                <a:defRPr/>
              </a:pPr>
              <a:t>2015/9/23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1030-6E75-4C62-B78A-51EFB0908E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7152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DC272-7CDF-4B3A-AFF5-2B2F70B71CA6}" type="datetime1">
              <a:rPr lang="zh-TW" altLang="en-US"/>
              <a:pPr>
                <a:defRPr/>
              </a:pPr>
              <a:t>2015/9/23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15BCC-3B1A-4243-96FB-D4A046BE8E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963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49275"/>
            <a:ext cx="76962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12877"/>
            <a:ext cx="76962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0872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5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FE6FEB1-63CB-4C41-94AF-66AA821313E5}" type="datetime1">
              <a:rPr lang="zh-TW" altLang="en-US"/>
              <a:pPr>
                <a:defRPr/>
              </a:pPr>
              <a:t>2015/9/23</a:t>
            </a:fld>
            <a:endParaRPr lang="en-US" altLang="zh-TW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3214" y="6284913"/>
            <a:ext cx="396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5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0872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5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76D347A-3B80-46CA-86FE-680372FEF8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31" name="Group 10"/>
          <p:cNvGrpSpPr>
            <a:grpSpLocks/>
          </p:cNvGrpSpPr>
          <p:nvPr/>
        </p:nvGrpSpPr>
        <p:grpSpPr bwMode="auto">
          <a:xfrm>
            <a:off x="168276" y="212725"/>
            <a:ext cx="8823325" cy="6096000"/>
            <a:chOff x="106" y="28"/>
            <a:chExt cx="5558" cy="3840"/>
          </a:xfrm>
        </p:grpSpPr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106" y="28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kumimoji="0" lang="zh-TW" altLang="zh-TW" sz="1800">
                <a:latin typeface="Times New Roman" pitchFamily="18" charset="0"/>
              </a:endParaRPr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480" y="709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  <p:sldLayoutId id="2147484234" r:id="rId12"/>
    <p:sldLayoutId id="2147484235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Arial Black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Arial Black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Arial Black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Arial Black" pitchFamily="34" charset="0"/>
          <a:ea typeface="新細明體" pitchFamily="18" charset="-120"/>
        </a:defRPr>
      </a:lvl5pPr>
      <a:lvl6pPr marL="342900" algn="l" rtl="0" fontAlgn="base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Arial Black" pitchFamily="34" charset="0"/>
          <a:ea typeface="新細明體" pitchFamily="18" charset="-120"/>
        </a:defRPr>
      </a:lvl6pPr>
      <a:lvl7pPr marL="685800" algn="l" rtl="0" fontAlgn="base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Arial Black" pitchFamily="34" charset="0"/>
          <a:ea typeface="新細明體" pitchFamily="18" charset="-120"/>
        </a:defRPr>
      </a:lvl7pPr>
      <a:lvl8pPr marL="1028700" algn="l" rtl="0" fontAlgn="base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Arial Black" pitchFamily="34" charset="0"/>
          <a:ea typeface="新細明體" pitchFamily="18" charset="-120"/>
        </a:defRPr>
      </a:lvl8pPr>
      <a:lvl9pPr marL="1371600" algn="l" rtl="0" fontAlgn="base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Arial Black" pitchFamily="34" charset="0"/>
          <a:ea typeface="新細明體" pitchFamily="18" charset="-12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kumimoji="1" sz="2325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kumimoji="1" sz="195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kumimoji="1" sz="165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kumimoji="1"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6536" y="1666280"/>
            <a:ext cx="8343926" cy="1458515"/>
          </a:xfrm>
        </p:spPr>
        <p:txBody>
          <a:bodyPr/>
          <a:lstStyle/>
          <a:p>
            <a:r>
              <a:rPr lang="en-US" altLang="zh-TW" sz="2400" i="0" dirty="0"/>
              <a:t>Large-scale Packet Classification on FPGA</a:t>
            </a:r>
            <a:endParaRPr lang="zh-TW" altLang="zh-TW" sz="2100" b="1" i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66585" y="3708797"/>
            <a:ext cx="6561799" cy="1620441"/>
          </a:xfrm>
        </p:spPr>
        <p:txBody>
          <a:bodyPr/>
          <a:lstStyle/>
          <a:p>
            <a:pPr algn="l"/>
            <a:r>
              <a:rPr lang="en-US" altLang="zh-TW" sz="1500" b="1" dirty="0" smtClean="0">
                <a:latin typeface="Times New Roman" pitchFamily="18" charset="0"/>
                <a:cs typeface="Times New Roman" pitchFamily="18" charset="0"/>
              </a:rPr>
              <a:t>Authors : </a:t>
            </a:r>
            <a:r>
              <a:rPr lang="en-US" altLang="zh-TW" sz="1400" b="1" dirty="0" err="1"/>
              <a:t>Shijie</a:t>
            </a:r>
            <a:r>
              <a:rPr lang="en-US" altLang="zh-TW" sz="1400" b="1" dirty="0"/>
              <a:t> Zhou, Yun R. Qu, Viktor K. </a:t>
            </a:r>
            <a:r>
              <a:rPr lang="en-US" altLang="zh-TW" sz="1400" b="1" dirty="0" err="1"/>
              <a:t>Prasanna</a:t>
            </a:r>
            <a:endParaRPr lang="en-US" altLang="zh-TW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altLang="zh-TW" sz="1500" b="1" dirty="0" smtClean="0">
                <a:latin typeface="Times New Roman" pitchFamily="18" charset="0"/>
                <a:cs typeface="Times New Roman" pitchFamily="18" charset="0"/>
              </a:rPr>
              <a:t>Publisher :</a:t>
            </a:r>
            <a:r>
              <a:rPr lang="en-US" altLang="zh-TW" sz="1400" b="1" dirty="0"/>
              <a:t>Application-specific Systems, Architectures and Processors (ASAP), 2015 IEEE 26th International Conference </a:t>
            </a:r>
            <a:r>
              <a:rPr lang="en-US" altLang="zh-TW" sz="1400" b="1" dirty="0" smtClean="0"/>
              <a:t>on</a:t>
            </a:r>
          </a:p>
          <a:p>
            <a:pPr algn="l"/>
            <a:r>
              <a:rPr lang="en-US" altLang="zh-TW" sz="1500" b="1" dirty="0" smtClean="0">
                <a:latin typeface="Times New Roman" pitchFamily="18" charset="0"/>
                <a:cs typeface="Times New Roman" pitchFamily="18" charset="0"/>
              </a:rPr>
              <a:t>Presenter : Kai-</a:t>
            </a:r>
            <a:r>
              <a:rPr lang="en-US" altLang="zh-TW" sz="1500" b="1" dirty="0" err="1" smtClean="0">
                <a:latin typeface="Times New Roman" pitchFamily="18" charset="0"/>
                <a:cs typeface="Times New Roman" pitchFamily="18" charset="0"/>
              </a:rPr>
              <a:t>Hsun</a:t>
            </a:r>
            <a:r>
              <a:rPr lang="en-US" altLang="zh-TW" sz="1500" b="1" dirty="0" smtClean="0">
                <a:latin typeface="Times New Roman" pitchFamily="18" charset="0"/>
                <a:cs typeface="Times New Roman" pitchFamily="18" charset="0"/>
              </a:rPr>
              <a:t> Li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TW" sz="1500" b="1" dirty="0" smtClean="0">
                <a:latin typeface="Times New Roman" pitchFamily="18" charset="0"/>
                <a:cs typeface="Times New Roman" pitchFamily="18" charset="0"/>
              </a:rPr>
              <a:t>Date </a:t>
            </a:r>
            <a:r>
              <a:rPr lang="en-US" altLang="zh-TW" sz="15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500" b="1" dirty="0" smtClean="0">
                <a:latin typeface="Times New Roman" pitchFamily="18" charset="0"/>
                <a:cs typeface="Times New Roman" pitchFamily="18" charset="0"/>
              </a:rPr>
              <a:t>2015/9/23</a:t>
            </a:r>
            <a:endParaRPr kumimoji="0" lang="en-US" altLang="zh-TW" sz="15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818086" y="1909763"/>
            <a:ext cx="5669756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endParaRPr lang="zh-TW" altLang="en-US" sz="2100" b="1">
              <a:solidFill>
                <a:schemeClr val="tx2"/>
              </a:solidFill>
              <a:latin typeface="Arial Black" pitchFamily="34" charset="0"/>
              <a:ea typeface="標楷體" pitchFamily="65" charset="-12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343151" y="5595627"/>
            <a:ext cx="44707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zh-TW" sz="1200" dirty="0"/>
              <a:t>Department of Computer Science and Information Engineering </a:t>
            </a:r>
          </a:p>
          <a:p>
            <a:pPr algn="ctr" eaLnBrk="0" hangingPunct="0"/>
            <a:r>
              <a:rPr lang="en-US" altLang="zh-TW" sz="1200" dirty="0"/>
              <a:t>National Cheng Kung University, Taiwan R.O.C.</a:t>
            </a:r>
          </a:p>
        </p:txBody>
      </p:sp>
      <p:sp>
        <p:nvSpPr>
          <p:cNvPr id="3078" name="Rectangle 2"/>
          <p:cNvSpPr txBox="1">
            <a:spLocks noChangeArrowheads="1"/>
          </p:cNvSpPr>
          <p:nvPr/>
        </p:nvSpPr>
        <p:spPr bwMode="auto">
          <a:xfrm>
            <a:off x="1358502" y="2611635"/>
            <a:ext cx="6588919" cy="51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/>
            <a:endParaRPr lang="zh-TW" altLang="zh-TW" sz="21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1036699"/>
            <a:ext cx="7696200" cy="592138"/>
          </a:xfrm>
        </p:spPr>
        <p:txBody>
          <a:bodyPr/>
          <a:lstStyle/>
          <a:p>
            <a:pPr eaLnBrk="1" hangingPunct="1"/>
            <a:r>
              <a:rPr lang="en-US" altLang="zh-TW" sz="3300" dirty="0" smtClean="0"/>
              <a:t>Proposed Scheme(5/7)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>- </a:t>
            </a:r>
            <a:r>
              <a:rPr lang="en-US" altLang="zh-TW" dirty="0" err="1"/>
              <a:t>Bitonic</a:t>
            </a:r>
            <a:r>
              <a:rPr lang="en-US" altLang="zh-TW" dirty="0"/>
              <a:t> Merge</a:t>
            </a:r>
            <a:r>
              <a:rPr lang="zh-TW" altLang="en-US" sz="1600" dirty="0" smtClean="0"/>
              <a:t/>
            </a:r>
            <a:br>
              <a:rPr lang="zh-TW" altLang="en-US" sz="1600" dirty="0" smtClean="0"/>
            </a:br>
            <a:endParaRPr lang="en-US" altLang="zh-TW" sz="1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417B9-C3C6-45E8-B121-E6A60661C77F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755576" y="1376772"/>
            <a:ext cx="76962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232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195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165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en-US" altLang="zh-TW" kern="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44" y="1376772"/>
            <a:ext cx="7660196" cy="481293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635896" y="1376772"/>
            <a:ext cx="4792744" cy="3960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5796136" y="5820378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, k = 8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299526" y="1856024"/>
            <a:ext cx="394176" cy="342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3260656" y="3828252"/>
            <a:ext cx="394176" cy="342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768444" y="1861992"/>
            <a:ext cx="394176" cy="3424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768444" y="3834220"/>
            <a:ext cx="394176" cy="3424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3269432" y="2404264"/>
            <a:ext cx="394176" cy="342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3269432" y="4393116"/>
            <a:ext cx="394176" cy="342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3286402" y="2852936"/>
            <a:ext cx="394176" cy="342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3247532" y="4825164"/>
            <a:ext cx="394176" cy="342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1842838" y="1567225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dist</a:t>
            </a:r>
            <a:r>
              <a:rPr lang="en-US" altLang="zh-TW" sz="1200" dirty="0" smtClean="0"/>
              <a:t>(</a:t>
            </a:r>
            <a:r>
              <a:rPr lang="en-US" altLang="zh-TW" sz="1200" dirty="0" err="1" smtClean="0"/>
              <a:t>i</a:t>
            </a:r>
            <a:r>
              <a:rPr lang="en-US" altLang="zh-TW" sz="1200" dirty="0" smtClean="0"/>
              <a:t>)</a:t>
            </a:r>
            <a:r>
              <a:rPr lang="en-US" altLang="zh-TW" dirty="0" smtClean="0"/>
              <a:t> </a:t>
            </a:r>
            <a:r>
              <a:rPr lang="en-US" altLang="zh-TW" dirty="0" smtClean="0"/>
              <a:t>= 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124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1036699"/>
            <a:ext cx="7696200" cy="592138"/>
          </a:xfrm>
        </p:spPr>
        <p:txBody>
          <a:bodyPr/>
          <a:lstStyle/>
          <a:p>
            <a:pPr eaLnBrk="1" hangingPunct="1"/>
            <a:r>
              <a:rPr lang="en-US" altLang="zh-TW" sz="3300" dirty="0" smtClean="0"/>
              <a:t>Proposed Scheme(5/7)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- </a:t>
            </a:r>
            <a:r>
              <a:rPr lang="en-US" altLang="zh-TW" dirty="0" err="1" smtClean="0"/>
              <a:t>Bitonic</a:t>
            </a:r>
            <a:r>
              <a:rPr lang="en-US" altLang="zh-TW" dirty="0" smtClean="0"/>
              <a:t> Merge</a:t>
            </a:r>
            <a:r>
              <a:rPr lang="zh-TW" altLang="en-US" sz="1600" dirty="0" smtClean="0"/>
              <a:t/>
            </a:r>
            <a:br>
              <a:rPr lang="zh-TW" altLang="en-US" sz="1600" dirty="0" smtClean="0"/>
            </a:br>
            <a:endParaRPr lang="en-US" altLang="zh-TW" sz="1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417B9-C3C6-45E8-B121-E6A60661C77F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755576" y="1376772"/>
            <a:ext cx="76962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232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195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165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en-US" altLang="zh-TW" kern="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44" y="1376772"/>
            <a:ext cx="7660196" cy="4812938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5796136" y="5820378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, k = 8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5940152" y="1376772"/>
            <a:ext cx="2488487" cy="3960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275856" y="1399804"/>
            <a:ext cx="394176" cy="3424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3275856" y="2348880"/>
            <a:ext cx="394176" cy="3424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5502692" y="1411884"/>
            <a:ext cx="394176" cy="342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502692" y="2420888"/>
            <a:ext cx="394176" cy="342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5502692" y="1869604"/>
            <a:ext cx="394176" cy="342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5502692" y="2878608"/>
            <a:ext cx="394176" cy="342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5507628" y="3357316"/>
            <a:ext cx="394176" cy="342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5507628" y="4366320"/>
            <a:ext cx="394176" cy="342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5520432" y="3860156"/>
            <a:ext cx="394176" cy="342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5520432" y="4869160"/>
            <a:ext cx="394176" cy="342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1804727" y="1520788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dist</a:t>
            </a:r>
            <a:r>
              <a:rPr lang="en-US" altLang="zh-TW" sz="1200" dirty="0" smtClean="0"/>
              <a:t>(</a:t>
            </a:r>
            <a:r>
              <a:rPr lang="en-US" altLang="zh-TW" sz="1200" dirty="0" err="1" smtClean="0"/>
              <a:t>i</a:t>
            </a:r>
            <a:r>
              <a:rPr lang="en-US" altLang="zh-TW" sz="1200" dirty="0" smtClean="0"/>
              <a:t>)</a:t>
            </a:r>
            <a:r>
              <a:rPr lang="en-US" altLang="zh-TW" dirty="0" smtClean="0"/>
              <a:t> </a:t>
            </a:r>
            <a:r>
              <a:rPr lang="en-US" altLang="zh-TW" dirty="0" smtClean="0"/>
              <a:t>= 4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031562" y="1520788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dist</a:t>
            </a:r>
            <a:r>
              <a:rPr lang="en-US" altLang="zh-TW" sz="1200" dirty="0" smtClean="0"/>
              <a:t>(</a:t>
            </a:r>
            <a:r>
              <a:rPr lang="en-US" altLang="zh-TW" sz="1200" dirty="0" err="1" smtClean="0"/>
              <a:t>i</a:t>
            </a:r>
            <a:r>
              <a:rPr lang="en-US" altLang="zh-TW" sz="1200" dirty="0" smtClean="0"/>
              <a:t>)</a:t>
            </a:r>
            <a:r>
              <a:rPr lang="en-US" altLang="zh-TW" dirty="0" smtClean="0"/>
              <a:t> </a:t>
            </a:r>
            <a:r>
              <a:rPr lang="en-US" altLang="zh-TW" dirty="0" smtClean="0"/>
              <a:t>= 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1223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1036699"/>
            <a:ext cx="7696200" cy="592138"/>
          </a:xfrm>
        </p:spPr>
        <p:txBody>
          <a:bodyPr/>
          <a:lstStyle/>
          <a:p>
            <a:pPr eaLnBrk="1" hangingPunct="1"/>
            <a:r>
              <a:rPr lang="en-US" altLang="zh-TW" sz="3300" dirty="0" smtClean="0"/>
              <a:t>Proposed Scheme(6/7)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- Neighborhood Checker</a:t>
            </a:r>
            <a:r>
              <a:rPr lang="zh-TW" altLang="en-US" sz="1600" dirty="0" smtClean="0"/>
              <a:t/>
            </a:r>
            <a:br>
              <a:rPr lang="zh-TW" altLang="en-US" sz="1600" dirty="0" smtClean="0"/>
            </a:br>
            <a:endParaRPr lang="en-US" altLang="zh-TW" sz="1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417B9-C3C6-45E8-B121-E6A60661C77F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755576" y="1376772"/>
            <a:ext cx="76962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232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195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165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TW" dirty="0"/>
              <a:t>T</a:t>
            </a:r>
            <a:r>
              <a:rPr lang="en-US" altLang="zh-TW" dirty="0" smtClean="0"/>
              <a:t>he Neighborhood Checker (</a:t>
            </a:r>
            <a:r>
              <a:rPr lang="en-US" altLang="zh-TW" dirty="0"/>
              <a:t>NC</a:t>
            </a:r>
            <a:r>
              <a:rPr lang="en-US" altLang="zh-TW" dirty="0" smtClean="0"/>
              <a:t>) will check </a:t>
            </a:r>
            <a:r>
              <a:rPr lang="en-US" altLang="zh-TW" dirty="0"/>
              <a:t>whether the </a:t>
            </a:r>
            <a:r>
              <a:rPr lang="en-US" altLang="zh-TW" dirty="0" smtClean="0"/>
              <a:t>2 input </a:t>
            </a:r>
            <a:r>
              <a:rPr lang="en-US" altLang="zh-TW" dirty="0"/>
              <a:t>numbers are equal or not. The NC finally reports </a:t>
            </a:r>
            <a:r>
              <a:rPr lang="en-US" altLang="zh-TW" dirty="0" smtClean="0"/>
              <a:t>the </a:t>
            </a:r>
            <a:r>
              <a:rPr lang="en-US" altLang="zh-TW" dirty="0" smtClean="0">
                <a:solidFill>
                  <a:srgbClr val="FF0000"/>
                </a:solidFill>
              </a:rPr>
              <a:t>common numbers</a:t>
            </a:r>
            <a:r>
              <a:rPr lang="en-US" altLang="zh-TW" dirty="0" smtClean="0"/>
              <a:t>.</a:t>
            </a:r>
            <a:endParaRPr lang="en-US" altLang="zh-TW" kern="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92" y="2545916"/>
            <a:ext cx="5148572" cy="368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5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1036699"/>
            <a:ext cx="7696200" cy="592138"/>
          </a:xfrm>
        </p:spPr>
        <p:txBody>
          <a:bodyPr/>
          <a:lstStyle/>
          <a:p>
            <a:pPr eaLnBrk="1" hangingPunct="1"/>
            <a:r>
              <a:rPr lang="en-US" altLang="zh-TW" sz="3300" dirty="0" smtClean="0"/>
              <a:t>Proposed Scheme(7/7)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- </a:t>
            </a:r>
            <a:r>
              <a:rPr lang="en-US" altLang="zh-TW" dirty="0" err="1" smtClean="0"/>
              <a:t>Bitonic</a:t>
            </a:r>
            <a:r>
              <a:rPr lang="en-US" altLang="zh-TW" dirty="0"/>
              <a:t> T</a:t>
            </a:r>
            <a:r>
              <a:rPr lang="en-US" altLang="zh-TW" dirty="0" smtClean="0"/>
              <a:t>ree</a:t>
            </a:r>
            <a:r>
              <a:rPr lang="zh-TW" altLang="en-US" sz="1600" dirty="0" smtClean="0"/>
              <a:t/>
            </a:r>
            <a:br>
              <a:rPr lang="zh-TW" altLang="en-US" sz="1600" dirty="0" smtClean="0"/>
            </a:br>
            <a:endParaRPr lang="en-US" altLang="zh-TW" sz="1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417B9-C3C6-45E8-B121-E6A60661C77F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755576" y="1376772"/>
            <a:ext cx="76962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232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195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165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TW" dirty="0"/>
              <a:t>A </a:t>
            </a:r>
            <a:r>
              <a:rPr lang="en-US" altLang="zh-TW" dirty="0" err="1"/>
              <a:t>bitonic</a:t>
            </a:r>
            <a:r>
              <a:rPr lang="en-US" altLang="zh-TW" dirty="0"/>
              <a:t> merging network along with </a:t>
            </a:r>
            <a:r>
              <a:rPr lang="en-US" altLang="zh-TW" dirty="0" smtClean="0"/>
              <a:t>an NC </a:t>
            </a:r>
            <a:r>
              <a:rPr lang="en-US" altLang="zh-TW" dirty="0"/>
              <a:t>is only capable of collecting common </a:t>
            </a:r>
            <a:r>
              <a:rPr lang="en-US" altLang="zh-TW" dirty="0" smtClean="0"/>
              <a:t>numbers</a:t>
            </a:r>
          </a:p>
          <a:p>
            <a:r>
              <a:rPr lang="en-US" altLang="zh-TW" dirty="0"/>
              <a:t>For a total number of </a:t>
            </a:r>
            <a:r>
              <a:rPr lang="en-US" altLang="zh-TW" dirty="0" smtClean="0"/>
              <a:t>M(M </a:t>
            </a:r>
            <a:r>
              <a:rPr lang="en-US" altLang="zh-TW" dirty="0" err="1" smtClean="0"/>
              <a:t>filds</a:t>
            </a:r>
            <a:r>
              <a:rPr lang="en-US" altLang="zh-TW" dirty="0" smtClean="0"/>
              <a:t>) RIDSs</a:t>
            </a:r>
            <a:r>
              <a:rPr lang="en-US" altLang="zh-TW" dirty="0"/>
              <a:t>, we exploit a tree-like merging network, and </a:t>
            </a:r>
            <a:r>
              <a:rPr lang="en-US" altLang="zh-TW" dirty="0" smtClean="0"/>
              <a:t>denote as </a:t>
            </a:r>
            <a:r>
              <a:rPr lang="en-US" altLang="zh-TW" dirty="0" err="1"/>
              <a:t>bitonic</a:t>
            </a:r>
            <a:r>
              <a:rPr lang="en-US" altLang="zh-TW" dirty="0"/>
              <a:t>-tree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Each </a:t>
            </a:r>
            <a:r>
              <a:rPr lang="en-US" altLang="zh-TW" dirty="0" smtClean="0"/>
              <a:t>node in </a:t>
            </a:r>
            <a:r>
              <a:rPr lang="en-US" altLang="zh-TW" dirty="0"/>
              <a:t>a </a:t>
            </a:r>
            <a:r>
              <a:rPr lang="en-US" altLang="zh-TW" dirty="0" err="1"/>
              <a:t>bitonic</a:t>
            </a:r>
            <a:r>
              <a:rPr lang="en-US" altLang="zh-TW" dirty="0"/>
              <a:t>-tree consists of a BM(k) and an NC; we </a:t>
            </a:r>
            <a:r>
              <a:rPr lang="en-US" altLang="zh-TW" dirty="0" smtClean="0"/>
              <a:t>denote </a:t>
            </a:r>
            <a:r>
              <a:rPr lang="en-US" altLang="zh-TW" dirty="0" smtClean="0">
                <a:solidFill>
                  <a:srgbClr val="FF0000"/>
                </a:solidFill>
              </a:rPr>
              <a:t>the </a:t>
            </a:r>
            <a:r>
              <a:rPr lang="en-US" altLang="zh-TW" dirty="0">
                <a:solidFill>
                  <a:srgbClr val="FF0000"/>
                </a:solidFill>
              </a:rPr>
              <a:t>node as BMNC(k)</a:t>
            </a:r>
            <a:r>
              <a:rPr lang="en-US" altLang="zh-TW" dirty="0"/>
              <a:t>.</a:t>
            </a:r>
            <a:endParaRPr lang="en-US" altLang="zh-TW" kern="0" dirty="0"/>
          </a:p>
        </p:txBody>
      </p:sp>
    </p:spTree>
    <p:extLst>
      <p:ext uri="{BB962C8B-B14F-4D97-AF65-F5344CB8AC3E}">
        <p14:creationId xmlns:p14="http://schemas.microsoft.com/office/powerpoint/2010/main" val="206749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1036699"/>
            <a:ext cx="7696200" cy="592138"/>
          </a:xfrm>
        </p:spPr>
        <p:txBody>
          <a:bodyPr/>
          <a:lstStyle/>
          <a:p>
            <a:pPr eaLnBrk="1" hangingPunct="1"/>
            <a:r>
              <a:rPr lang="en-US" altLang="zh-TW" sz="3300" dirty="0" smtClean="0"/>
              <a:t>Overall Architecture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1600" dirty="0" smtClean="0"/>
              <a:t/>
            </a:r>
            <a:br>
              <a:rPr lang="zh-TW" altLang="en-US" sz="1600" dirty="0" smtClean="0"/>
            </a:br>
            <a:endParaRPr lang="en-US" altLang="zh-TW" sz="1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417B9-C3C6-45E8-B121-E6A60661C77F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755576" y="1376772"/>
            <a:ext cx="76962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232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195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165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en-US" altLang="zh-TW" kern="0" dirty="0"/>
          </a:p>
        </p:txBody>
      </p:sp>
      <p:pic>
        <p:nvPicPr>
          <p:cNvPr id="7" name="Picture 2" descr="C:\Documents and Settings\providence23\桌面\Large-scale packet classification on FPGA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02" y="1332768"/>
            <a:ext cx="7164796" cy="495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89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300" dirty="0" smtClean="0"/>
              <a:t>EXPERIMENTAL RESULTS(1/7)</a:t>
            </a:r>
            <a:endParaRPr lang="zh-TW" altLang="en-US" sz="33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41313-9710-4FC7-93C3-43BF74672E5E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067223"/>
              </p:ext>
            </p:extLst>
          </p:nvPr>
        </p:nvGraphicFramePr>
        <p:xfrm>
          <a:off x="1067982" y="1869758"/>
          <a:ext cx="7084236" cy="3108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42118"/>
                <a:gridCol w="3542118"/>
              </a:tblGrid>
              <a:tr h="51025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Environment</a:t>
                      </a:r>
                      <a:endParaRPr lang="zh-TW" alt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51025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FPGA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Xilinx </a:t>
                      </a:r>
                      <a:r>
                        <a:rPr lang="en-US" altLang="zh-TW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Virtex</a:t>
                      </a:r>
                      <a:r>
                        <a:rPr lang="en-US" altLang="zh-TW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7</a:t>
                      </a:r>
                      <a:endParaRPr lang="zh-TW" altLang="en-US" sz="2800" dirty="0"/>
                    </a:p>
                  </a:txBody>
                  <a:tcPr/>
                </a:tc>
              </a:tr>
              <a:tr h="51025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Logic Slice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433,200</a:t>
                      </a:r>
                      <a:endParaRPr lang="zh-TW" altLang="en-US" sz="2800" dirty="0"/>
                    </a:p>
                  </a:txBody>
                  <a:tcPr/>
                </a:tc>
              </a:tr>
              <a:tr h="51025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I/O pins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850</a:t>
                      </a:r>
                      <a:endParaRPr lang="zh-TW" altLang="en-US" sz="2800" dirty="0"/>
                    </a:p>
                  </a:txBody>
                  <a:tcPr/>
                </a:tc>
              </a:tr>
              <a:tr h="51025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BRAM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51.6MB(on-</a:t>
                      </a:r>
                      <a:r>
                        <a:rPr lang="en-US" altLang="zh-TW" sz="2800" baseline="0" dirty="0" smtClean="0"/>
                        <a:t>chip</a:t>
                      </a:r>
                      <a:r>
                        <a:rPr lang="en-US" altLang="zh-TW" sz="2800" dirty="0" smtClean="0"/>
                        <a:t>)</a:t>
                      </a:r>
                      <a:endParaRPr lang="zh-TW" altLang="en-US" sz="2800" dirty="0"/>
                    </a:p>
                  </a:txBody>
                  <a:tcPr/>
                </a:tc>
              </a:tr>
              <a:tr h="51025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Development</a:t>
                      </a:r>
                      <a:r>
                        <a:rPr lang="en-US" altLang="zh-TW" sz="2800" baseline="0" dirty="0" smtClean="0"/>
                        <a:t> Tool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Xilinx </a:t>
                      </a:r>
                      <a:r>
                        <a:rPr lang="en-US" altLang="zh-TW" sz="2800" dirty="0" err="1" smtClean="0"/>
                        <a:t>Vivado</a:t>
                      </a:r>
                      <a:r>
                        <a:rPr lang="en-US" altLang="zh-TW" sz="2800" dirty="0" smtClean="0"/>
                        <a:t> 2014.3</a:t>
                      </a:r>
                      <a:endParaRPr lang="zh-TW" alt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55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417B9-C3C6-45E8-B121-E6A60661C77F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755576" y="1376772"/>
            <a:ext cx="76962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232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195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165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en-US" altLang="zh-TW" kern="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1617728"/>
            <a:ext cx="4176464" cy="392555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2" y="1668212"/>
            <a:ext cx="4246038" cy="3947844"/>
          </a:xfrm>
          <a:prstGeom prst="rect">
            <a:avLst/>
          </a:prstGeom>
        </p:spPr>
      </p:pic>
      <p:sp>
        <p:nvSpPr>
          <p:cNvPr id="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300" dirty="0" smtClean="0"/>
              <a:t>EXPERIMENTAL RESULTS(2/7)</a:t>
            </a:r>
            <a:endParaRPr lang="zh-TW" altLang="en-US" sz="3300" dirty="0"/>
          </a:p>
        </p:txBody>
      </p:sp>
    </p:spTree>
    <p:extLst>
      <p:ext uri="{BB962C8B-B14F-4D97-AF65-F5344CB8AC3E}">
        <p14:creationId xmlns:p14="http://schemas.microsoft.com/office/powerpoint/2010/main" val="219012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41313-9710-4FC7-93C3-43BF74672E5E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1556792"/>
            <a:ext cx="4176464" cy="408243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3" y="1556792"/>
            <a:ext cx="4248471" cy="4082437"/>
          </a:xfrm>
          <a:prstGeom prst="rect">
            <a:avLst/>
          </a:prstGeom>
        </p:spPr>
      </p:pic>
      <p:sp>
        <p:nvSpPr>
          <p:cNvPr id="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300" dirty="0" smtClean="0"/>
              <a:t>EXPERIMENTAL RESULTS(3/7)</a:t>
            </a:r>
            <a:endParaRPr lang="zh-TW" altLang="en-US" sz="3300" dirty="0"/>
          </a:p>
        </p:txBody>
      </p:sp>
    </p:spTree>
    <p:extLst>
      <p:ext uri="{BB962C8B-B14F-4D97-AF65-F5344CB8AC3E}">
        <p14:creationId xmlns:p14="http://schemas.microsoft.com/office/powerpoint/2010/main" val="231928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41313-9710-4FC7-93C3-43BF74672E5E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3" y="1573818"/>
            <a:ext cx="4068452" cy="430250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6" y="1573818"/>
            <a:ext cx="4391978" cy="4302501"/>
          </a:xfrm>
          <a:prstGeom prst="rect">
            <a:avLst/>
          </a:prstGeom>
        </p:spPr>
      </p:pic>
      <p:sp>
        <p:nvSpPr>
          <p:cNvPr id="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300" dirty="0" smtClean="0"/>
              <a:t>EXPERIMENTAL RESULTS(4/7)</a:t>
            </a:r>
            <a:endParaRPr lang="zh-TW" altLang="en-US" sz="3300" dirty="0"/>
          </a:p>
        </p:txBody>
      </p:sp>
    </p:spTree>
    <p:extLst>
      <p:ext uri="{BB962C8B-B14F-4D97-AF65-F5344CB8AC3E}">
        <p14:creationId xmlns:p14="http://schemas.microsoft.com/office/powerpoint/2010/main" val="6312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41313-9710-4FC7-93C3-43BF74672E5E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3" y="1592794"/>
            <a:ext cx="3888431" cy="432048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469" y="1592795"/>
            <a:ext cx="4464497" cy="4320481"/>
          </a:xfrm>
          <a:prstGeom prst="rect">
            <a:avLst/>
          </a:prstGeom>
        </p:spPr>
      </p:pic>
      <p:sp>
        <p:nvSpPr>
          <p:cNvPr id="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300" dirty="0" smtClean="0"/>
              <a:t>EXPERIMENTAL RESULTS(5/7)</a:t>
            </a:r>
            <a:endParaRPr lang="zh-TW" altLang="en-US" sz="3300" dirty="0"/>
          </a:p>
        </p:txBody>
      </p:sp>
    </p:spTree>
    <p:extLst>
      <p:ext uri="{BB962C8B-B14F-4D97-AF65-F5344CB8AC3E}">
        <p14:creationId xmlns:p14="http://schemas.microsoft.com/office/powerpoint/2010/main" val="288191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350" dirty="0" smtClean="0"/>
              <a:t>Introduction</a:t>
            </a:r>
            <a:endParaRPr lang="zh-TW" altLang="en-US" sz="335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Packet classification faces two challenges: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  (</a:t>
            </a:r>
            <a:r>
              <a:rPr lang="en-US" altLang="zh-TW" dirty="0"/>
              <a:t>1) </a:t>
            </a:r>
            <a:r>
              <a:rPr lang="en-US" altLang="zh-TW" dirty="0" smtClean="0"/>
              <a:t>the data rate </a:t>
            </a:r>
            <a:r>
              <a:rPr lang="en-US" altLang="zh-TW" dirty="0"/>
              <a:t>of the network traffic </a:t>
            </a:r>
            <a:r>
              <a:rPr lang="en-US" altLang="zh-TW" dirty="0" smtClean="0"/>
              <a:t>keeps increasing</a:t>
            </a:r>
            <a:r>
              <a:rPr lang="en-US" altLang="zh-TW" dirty="0" smtClean="0"/>
              <a:t>.    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(2</a:t>
            </a:r>
            <a:r>
              <a:rPr lang="en-US" altLang="zh-TW" dirty="0"/>
              <a:t>) the </a:t>
            </a:r>
            <a:r>
              <a:rPr lang="en-US" altLang="zh-TW" dirty="0" smtClean="0"/>
              <a:t>size of </a:t>
            </a:r>
            <a:r>
              <a:rPr lang="en-US" altLang="zh-TW" dirty="0"/>
              <a:t>the rule sets are becoming very large</a:t>
            </a:r>
            <a:r>
              <a:rPr lang="en-US" altLang="zh-TW" dirty="0" smtClean="0"/>
              <a:t>.</a:t>
            </a:r>
            <a:endParaRPr lang="zh-TW" altLang="en-US" sz="900" dirty="0"/>
          </a:p>
          <a:p>
            <a:r>
              <a:rPr lang="en-US" altLang="zh-TW" dirty="0"/>
              <a:t>In this paper, </a:t>
            </a:r>
            <a:r>
              <a:rPr lang="en-US" altLang="zh-TW" dirty="0" smtClean="0"/>
              <a:t>we propose </a:t>
            </a:r>
            <a:r>
              <a:rPr lang="en-US" altLang="zh-TW" dirty="0"/>
              <a:t>an FPGA-based packet classification engine for </a:t>
            </a:r>
            <a:r>
              <a:rPr lang="en-US" altLang="zh-TW" dirty="0" smtClean="0"/>
              <a:t>large rule </a:t>
            </a:r>
            <a:r>
              <a:rPr lang="en-US" altLang="zh-TW" dirty="0"/>
              <a:t>sets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Experimental results show that our design </a:t>
            </a:r>
            <a:r>
              <a:rPr lang="en-US" altLang="zh-TW" dirty="0" smtClean="0"/>
              <a:t>can achieve </a:t>
            </a:r>
            <a:r>
              <a:rPr lang="en-US" altLang="zh-TW" dirty="0"/>
              <a:t>a throughput of </a:t>
            </a:r>
            <a:r>
              <a:rPr lang="en-US" altLang="zh-TW" dirty="0">
                <a:solidFill>
                  <a:srgbClr val="FF0000"/>
                </a:solidFill>
              </a:rPr>
              <a:t>147 Million Packets Per Second </a:t>
            </a:r>
            <a:r>
              <a:rPr lang="en-US" altLang="zh-TW" dirty="0"/>
              <a:t>(MPPS</a:t>
            </a:r>
            <a:r>
              <a:rPr lang="en-US" altLang="zh-TW" dirty="0" smtClean="0"/>
              <a:t>),while </a:t>
            </a:r>
            <a:r>
              <a:rPr lang="en-US" altLang="zh-TW" dirty="0" smtClean="0">
                <a:solidFill>
                  <a:srgbClr val="FF0000"/>
                </a:solidFill>
              </a:rPr>
              <a:t>supporting up to 256K rules </a:t>
            </a:r>
            <a:r>
              <a:rPr lang="en-US" altLang="zh-TW" dirty="0" smtClean="0"/>
              <a:t>on </a:t>
            </a:r>
            <a:r>
              <a:rPr lang="en-US" altLang="zh-TW" dirty="0"/>
              <a:t>a state-of-the-art FPGA</a:t>
            </a:r>
            <a:r>
              <a:rPr lang="en-US" altLang="zh-TW" dirty="0" smtClean="0"/>
              <a:t>.</a:t>
            </a: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417B9-C3C6-45E8-B121-E6A60661C77F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3538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41313-9710-4FC7-93C3-43BF74672E5E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20" y="3847806"/>
            <a:ext cx="8674360" cy="202306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3" y="1664804"/>
            <a:ext cx="8420100" cy="1667236"/>
          </a:xfrm>
          <a:prstGeom prst="rect">
            <a:avLst/>
          </a:prstGeom>
        </p:spPr>
      </p:pic>
      <p:sp>
        <p:nvSpPr>
          <p:cNvPr id="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300" dirty="0" smtClean="0"/>
              <a:t>EXPERIMENTAL RESULTS(6/7)</a:t>
            </a:r>
            <a:endParaRPr lang="zh-TW" altLang="en-US" sz="3300" dirty="0"/>
          </a:p>
        </p:txBody>
      </p:sp>
    </p:spTree>
    <p:extLst>
      <p:ext uri="{BB962C8B-B14F-4D97-AF65-F5344CB8AC3E}">
        <p14:creationId xmlns:p14="http://schemas.microsoft.com/office/powerpoint/2010/main" val="352205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41313-9710-4FC7-93C3-43BF74672E5E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64369"/>
            <a:ext cx="5508612" cy="4723971"/>
          </a:xfrm>
          <a:prstGeom prst="rect">
            <a:avLst/>
          </a:prstGeom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300" dirty="0" smtClean="0"/>
              <a:t>EXPERIMENTAL RESULTS(7/7)</a:t>
            </a:r>
            <a:endParaRPr lang="zh-TW" altLang="en-US" sz="3300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758302"/>
              </p:ext>
            </p:extLst>
          </p:nvPr>
        </p:nvGraphicFramePr>
        <p:xfrm>
          <a:off x="6084168" y="1700808"/>
          <a:ext cx="2844316" cy="331236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422158"/>
                <a:gridCol w="1422158"/>
              </a:tblGrid>
              <a:tr h="55206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CPU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 smtClean="0"/>
                        <a:t>AMD Opteron 6278</a:t>
                      </a:r>
                      <a:endParaRPr lang="zh-TW" altLang="en-US" sz="1500" dirty="0"/>
                    </a:p>
                  </a:txBody>
                  <a:tcPr/>
                </a:tc>
              </a:tr>
              <a:tr h="55206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Core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16</a:t>
                      </a:r>
                      <a:endParaRPr lang="zh-TW" altLang="en-US" sz="2000" dirty="0"/>
                    </a:p>
                  </a:txBody>
                  <a:tcPr/>
                </a:tc>
              </a:tr>
              <a:tr h="55206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Frequency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2.4GHz</a:t>
                      </a:r>
                      <a:endParaRPr lang="zh-TW" altLang="en-US" sz="2000" dirty="0"/>
                    </a:p>
                  </a:txBody>
                  <a:tcPr/>
                </a:tc>
              </a:tr>
              <a:tr h="55206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L1 cache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16KB</a:t>
                      </a:r>
                      <a:endParaRPr lang="zh-TW" altLang="en-US" sz="2000" dirty="0"/>
                    </a:p>
                  </a:txBody>
                  <a:tcPr/>
                </a:tc>
              </a:tr>
              <a:tr h="55206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L2 cache 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2MB</a:t>
                      </a:r>
                      <a:endParaRPr lang="zh-TW" altLang="en-US" sz="2000" dirty="0"/>
                    </a:p>
                  </a:txBody>
                  <a:tcPr/>
                </a:tc>
              </a:tr>
              <a:tr h="55206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L3 cache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60MB</a:t>
                      </a:r>
                      <a:endParaRPr lang="zh-TW" alt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728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1036699"/>
            <a:ext cx="7696200" cy="592138"/>
          </a:xfrm>
        </p:spPr>
        <p:txBody>
          <a:bodyPr/>
          <a:lstStyle/>
          <a:p>
            <a:pPr eaLnBrk="1" hangingPunct="1"/>
            <a:r>
              <a:rPr lang="en-US" altLang="zh-TW" sz="3300" dirty="0" smtClean="0"/>
              <a:t>Proposed Scheme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1600" dirty="0" smtClean="0"/>
              <a:t/>
            </a:r>
            <a:br>
              <a:rPr lang="zh-TW" altLang="en-US" sz="1600" dirty="0" smtClean="0"/>
            </a:br>
            <a:endParaRPr lang="en-US" altLang="zh-TW" sz="1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417B9-C3C6-45E8-B121-E6A60661C77F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755576" y="1376772"/>
            <a:ext cx="76962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232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195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165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en-US" altLang="zh-TW" kern="0" dirty="0"/>
          </a:p>
        </p:txBody>
      </p:sp>
      <p:pic>
        <p:nvPicPr>
          <p:cNvPr id="7" name="Picture 2" descr="C:\Documents and Settings\providence23\桌面\Large-scale packet classification on FPGA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24208"/>
            <a:ext cx="7164796" cy="495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1115616" y="1376772"/>
            <a:ext cx="3240360" cy="320435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354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1036699"/>
            <a:ext cx="7696200" cy="592138"/>
          </a:xfrm>
        </p:spPr>
        <p:txBody>
          <a:bodyPr/>
          <a:lstStyle/>
          <a:p>
            <a:pPr eaLnBrk="1" hangingPunct="1"/>
            <a:r>
              <a:rPr lang="en-US" altLang="zh-TW" sz="3300" dirty="0" smtClean="0"/>
              <a:t>Proposed Scheme(1/7)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-</a:t>
            </a:r>
            <a:r>
              <a:rPr lang="zh-TW" altLang="en-US" dirty="0" smtClean="0"/>
              <a:t> </a:t>
            </a:r>
            <a:r>
              <a:rPr lang="en-US" altLang="zh-TW" dirty="0" smtClean="0"/>
              <a:t>Range Tree and Rule ID Set </a:t>
            </a:r>
            <a:r>
              <a:rPr lang="zh-TW" altLang="en-US" sz="1600" dirty="0" smtClean="0"/>
              <a:t/>
            </a:r>
            <a:br>
              <a:rPr lang="zh-TW" altLang="en-US" sz="1600" dirty="0" smtClean="0"/>
            </a:br>
            <a:endParaRPr lang="en-US" altLang="zh-TW" sz="1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417B9-C3C6-45E8-B121-E6A60661C77F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755576" y="1376772"/>
            <a:ext cx="76962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232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195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165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TW" dirty="0"/>
              <a:t>We exploit range-tree </a:t>
            </a:r>
            <a:r>
              <a:rPr lang="en-US" altLang="zh-TW" dirty="0" smtClean="0"/>
              <a:t>to </a:t>
            </a:r>
            <a:r>
              <a:rPr lang="en-US" altLang="zh-TW" dirty="0"/>
              <a:t>search each packet </a:t>
            </a:r>
            <a:r>
              <a:rPr lang="en-US" altLang="zh-TW" dirty="0" smtClean="0"/>
              <a:t>header field</a:t>
            </a:r>
            <a:r>
              <a:rPr lang="en-US" altLang="zh-TW" dirty="0"/>
              <a:t>. For a field requiring range match, the major steps </a:t>
            </a:r>
            <a:r>
              <a:rPr lang="en-US" altLang="zh-TW" dirty="0" smtClean="0"/>
              <a:t>are</a:t>
            </a:r>
            <a:r>
              <a:rPr lang="zh-TW" altLang="en-US" dirty="0" smtClean="0"/>
              <a:t> </a:t>
            </a:r>
            <a:r>
              <a:rPr lang="en-US" altLang="zh-TW" dirty="0" smtClean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 smtClean="0"/>
              <a:t> </a:t>
            </a:r>
            <a:r>
              <a:rPr lang="en-US" altLang="zh-TW" dirty="0" smtClean="0"/>
              <a:t>To </a:t>
            </a:r>
            <a:r>
              <a:rPr lang="en-US" altLang="zh-TW" dirty="0"/>
              <a:t>flatten all the ranges into non-overlapping </a:t>
            </a:r>
            <a:r>
              <a:rPr lang="en-US" altLang="zh-TW" dirty="0" smtClean="0"/>
              <a:t>subranges.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 smtClean="0"/>
              <a:t> </a:t>
            </a:r>
            <a:r>
              <a:rPr lang="en-US" altLang="zh-TW" dirty="0"/>
              <a:t>T</a:t>
            </a:r>
            <a:r>
              <a:rPr lang="en-US" altLang="zh-TW" dirty="0" smtClean="0"/>
              <a:t>o </a:t>
            </a:r>
            <a:r>
              <a:rPr lang="en-US" altLang="zh-TW" dirty="0"/>
              <a:t>construct a balanced binary search tree using </a:t>
            </a:r>
            <a:r>
              <a:rPr lang="en-US" altLang="zh-TW" dirty="0" smtClean="0"/>
              <a:t>the</a:t>
            </a:r>
            <a:r>
              <a:rPr lang="zh-TW" altLang="en-US" dirty="0" smtClean="0"/>
              <a:t> </a:t>
            </a:r>
            <a:r>
              <a:rPr lang="en-US" altLang="zh-TW" dirty="0"/>
              <a:t>	</a:t>
            </a:r>
            <a:r>
              <a:rPr lang="en-US" altLang="zh-TW" dirty="0" smtClean="0"/>
              <a:t>	</a:t>
            </a:r>
            <a:r>
              <a:rPr lang="zh-TW" altLang="en-US" dirty="0" smtClean="0"/>
              <a:t>   </a:t>
            </a:r>
            <a:r>
              <a:rPr lang="en-US" altLang="zh-TW" dirty="0" smtClean="0"/>
              <a:t>subrange </a:t>
            </a:r>
            <a:r>
              <a:rPr lang="en-US" altLang="zh-TW" dirty="0"/>
              <a:t>boundaries</a:t>
            </a:r>
            <a:r>
              <a:rPr lang="en-US" altLang="zh-TW" dirty="0" smtClean="0"/>
              <a:t>.</a:t>
            </a:r>
            <a:endParaRPr lang="en-US" altLang="zh-TW" kern="0" dirty="0"/>
          </a:p>
          <a:p>
            <a:r>
              <a:rPr lang="en-US" altLang="zh-TW" sz="2400" dirty="0"/>
              <a:t>In our approach, each leaf </a:t>
            </a:r>
            <a:r>
              <a:rPr lang="en-US" altLang="zh-TW" sz="2400" dirty="0" smtClean="0"/>
              <a:t>node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of </a:t>
            </a:r>
            <a:r>
              <a:rPr lang="en-US" altLang="zh-TW" sz="2400" dirty="0"/>
              <a:t>range-tree stores a Rule ID Set (RIDS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and has following properties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 smtClean="0"/>
              <a:t> </a:t>
            </a:r>
            <a:r>
              <a:rPr lang="en-US" altLang="zh-TW" dirty="0" smtClean="0"/>
              <a:t>The </a:t>
            </a:r>
            <a:r>
              <a:rPr lang="en-US" altLang="zh-TW" dirty="0"/>
              <a:t>rule IDs are all distinct.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 smtClean="0"/>
              <a:t> </a:t>
            </a:r>
            <a:r>
              <a:rPr lang="en-US" altLang="zh-TW" dirty="0" smtClean="0"/>
              <a:t>The </a:t>
            </a:r>
            <a:r>
              <a:rPr lang="en-US" altLang="zh-TW" dirty="0"/>
              <a:t>rule IDs are in ascending order.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90430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1036699"/>
            <a:ext cx="7696200" cy="592138"/>
          </a:xfrm>
        </p:spPr>
        <p:txBody>
          <a:bodyPr/>
          <a:lstStyle/>
          <a:p>
            <a:pPr eaLnBrk="1" hangingPunct="1"/>
            <a:r>
              <a:rPr lang="en-US" altLang="zh-TW" sz="3300" dirty="0" smtClean="0"/>
              <a:t>Proposed Scheme(2/7)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- Range Tree and Rule ID Set</a:t>
            </a:r>
            <a:r>
              <a:rPr lang="zh-TW" altLang="en-US" sz="1600" dirty="0" smtClean="0"/>
              <a:t/>
            </a:r>
            <a:br>
              <a:rPr lang="zh-TW" altLang="en-US" sz="1600" dirty="0" smtClean="0"/>
            </a:br>
            <a:endParaRPr lang="en-US" altLang="zh-TW" sz="1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417B9-C3C6-45E8-B121-E6A60661C77F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755576" y="1376772"/>
            <a:ext cx="76962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232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195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165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en-US" altLang="zh-TW" kern="0" dirty="0"/>
          </a:p>
        </p:txBody>
      </p:sp>
      <p:pic>
        <p:nvPicPr>
          <p:cNvPr id="2050" name="Picture 2" descr="C:\Documents and Settings\providence23\桌面\Large-scale packet classification on FPGA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9" y="2204864"/>
            <a:ext cx="8734105" cy="269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59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1036699"/>
            <a:ext cx="7696200" cy="592138"/>
          </a:xfrm>
        </p:spPr>
        <p:txBody>
          <a:bodyPr/>
          <a:lstStyle/>
          <a:p>
            <a:pPr eaLnBrk="1" hangingPunct="1"/>
            <a:r>
              <a:rPr lang="en-US" altLang="zh-TW" sz="3300" dirty="0" smtClean="0"/>
              <a:t>Proposed Scheme(3/7)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- Range Tree and Rule ID Set</a:t>
            </a:r>
            <a:r>
              <a:rPr lang="zh-TW" altLang="en-US" sz="1600" dirty="0" smtClean="0"/>
              <a:t/>
            </a:r>
            <a:br>
              <a:rPr lang="zh-TW" altLang="en-US" sz="1600" dirty="0" smtClean="0"/>
            </a:br>
            <a:endParaRPr lang="en-US" altLang="zh-TW" sz="1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417B9-C3C6-45E8-B121-E6A60661C77F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755576" y="1376772"/>
            <a:ext cx="76962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232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195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165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en-US" altLang="zh-TW" kern="0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750" y="1332768"/>
            <a:ext cx="6300700" cy="498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4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1036699"/>
            <a:ext cx="7696200" cy="592138"/>
          </a:xfrm>
        </p:spPr>
        <p:txBody>
          <a:bodyPr/>
          <a:lstStyle/>
          <a:p>
            <a:pPr eaLnBrk="1" hangingPunct="1"/>
            <a:r>
              <a:rPr lang="en-US" altLang="zh-TW" sz="3300" dirty="0" smtClean="0"/>
              <a:t>Proposed Scheme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1600" dirty="0" smtClean="0"/>
              <a:t/>
            </a:r>
            <a:br>
              <a:rPr lang="zh-TW" altLang="en-US" sz="1600" dirty="0" smtClean="0"/>
            </a:br>
            <a:endParaRPr lang="en-US" altLang="zh-TW" sz="1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417B9-C3C6-45E8-B121-E6A60661C77F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755576" y="1376772"/>
            <a:ext cx="76962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232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195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165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en-US" altLang="zh-TW" kern="0" dirty="0"/>
          </a:p>
        </p:txBody>
      </p:sp>
      <p:pic>
        <p:nvPicPr>
          <p:cNvPr id="7" name="Picture 2" descr="C:\Documents and Settings\providence23\桌面\Large-scale packet classification on FPGA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24208"/>
            <a:ext cx="7164796" cy="495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3995936" y="1350490"/>
            <a:ext cx="4284476" cy="326664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354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1036699"/>
            <a:ext cx="7696200" cy="592138"/>
          </a:xfrm>
        </p:spPr>
        <p:txBody>
          <a:bodyPr/>
          <a:lstStyle/>
          <a:p>
            <a:pPr eaLnBrk="1" hangingPunct="1"/>
            <a:r>
              <a:rPr lang="en-US" altLang="zh-TW" sz="3300" dirty="0" smtClean="0"/>
              <a:t>Proposed Scheme(4/7)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- </a:t>
            </a:r>
            <a:r>
              <a:rPr lang="en-US" altLang="zh-TW" dirty="0" err="1" smtClean="0"/>
              <a:t>Bitonic</a:t>
            </a:r>
            <a:r>
              <a:rPr lang="en-US" altLang="zh-TW" dirty="0" smtClean="0"/>
              <a:t> Merge</a:t>
            </a:r>
            <a:r>
              <a:rPr lang="zh-TW" altLang="en-US" sz="1600" dirty="0" smtClean="0"/>
              <a:t/>
            </a:r>
            <a:br>
              <a:rPr lang="zh-TW" altLang="en-US" sz="1600" dirty="0" smtClean="0"/>
            </a:br>
            <a:endParaRPr lang="en-US" altLang="zh-TW" sz="1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417B9-C3C6-45E8-B121-E6A60661C77F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755576" y="1376772"/>
            <a:ext cx="76962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232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195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165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TW" dirty="0" smtClean="0"/>
              <a:t>To pipeline the merging phase and improve the overall throughput, we use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/>
              <a:t>U</a:t>
            </a:r>
            <a:r>
              <a:rPr lang="en-US" altLang="zh-TW" dirty="0" smtClean="0"/>
              <a:t>se </a:t>
            </a:r>
            <a:r>
              <a:rPr lang="en-US" altLang="zh-TW" dirty="0"/>
              <a:t>a </a:t>
            </a:r>
            <a:r>
              <a:rPr lang="en-US" altLang="zh-TW" dirty="0" err="1"/>
              <a:t>bitonic</a:t>
            </a:r>
            <a:r>
              <a:rPr lang="en-US" altLang="zh-TW" dirty="0"/>
              <a:t> </a:t>
            </a:r>
            <a:r>
              <a:rPr lang="en-US" altLang="zh-TW" dirty="0" smtClean="0"/>
              <a:t>merging </a:t>
            </a:r>
            <a:r>
              <a:rPr lang="en-US" altLang="zh-TW" dirty="0"/>
              <a:t>to merge </a:t>
            </a:r>
            <a:r>
              <a:rPr lang="en-US" altLang="zh-TW" dirty="0" smtClean="0"/>
              <a:t>any 2 RIDSs.</a:t>
            </a:r>
            <a:endParaRPr lang="en-US" altLang="zh-TW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/>
              <a:t>M</a:t>
            </a:r>
            <a:r>
              <a:rPr lang="en-US" altLang="zh-TW" dirty="0" smtClean="0"/>
              <a:t>erge </a:t>
            </a:r>
            <a:r>
              <a:rPr lang="en-US" altLang="zh-TW" dirty="0"/>
              <a:t>all the M RIDSs iteratively in pairs.</a:t>
            </a:r>
            <a:endParaRPr lang="en-US" altLang="zh-TW" dirty="0" smtClean="0"/>
          </a:p>
          <a:p>
            <a:r>
              <a:rPr lang="en-US" altLang="zh-TW" dirty="0" smtClean="0"/>
              <a:t>A </a:t>
            </a:r>
            <a:r>
              <a:rPr lang="en-US" altLang="zh-TW" dirty="0" err="1"/>
              <a:t>bitonic</a:t>
            </a:r>
            <a:r>
              <a:rPr lang="en-US" altLang="zh-TW" dirty="0"/>
              <a:t> merge network as BM(k), where </a:t>
            </a:r>
            <a:r>
              <a:rPr lang="en-US" altLang="zh-TW" dirty="0" smtClean="0"/>
              <a:t>k</a:t>
            </a:r>
            <a:r>
              <a:rPr lang="zh-TW" altLang="en-US" dirty="0" smtClean="0"/>
              <a:t> </a:t>
            </a:r>
            <a:r>
              <a:rPr lang="en-US" altLang="zh-TW" dirty="0" smtClean="0"/>
              <a:t>denotes </a:t>
            </a:r>
            <a:r>
              <a:rPr lang="en-US" altLang="zh-TW" dirty="0"/>
              <a:t>the size of this </a:t>
            </a:r>
            <a:r>
              <a:rPr lang="en-US" altLang="zh-TW" dirty="0" smtClean="0"/>
              <a:t>network. </a:t>
            </a:r>
          </a:p>
          <a:p>
            <a:r>
              <a:rPr lang="en-US" altLang="zh-TW" dirty="0" smtClean="0"/>
              <a:t>BM(k</a:t>
            </a:r>
            <a:r>
              <a:rPr lang="en-US" altLang="zh-TW" dirty="0"/>
              <a:t>) has </a:t>
            </a:r>
            <a:r>
              <a:rPr lang="en-US" altLang="zh-TW" dirty="0" smtClean="0">
                <a:solidFill>
                  <a:srgbClr val="000000"/>
                </a:solidFill>
              </a:rPr>
              <a:t>log(k</a:t>
            </a:r>
            <a:r>
              <a:rPr lang="en-US" altLang="zh-TW" dirty="0">
                <a:solidFill>
                  <a:srgbClr val="000000"/>
                </a:solidFill>
              </a:rPr>
              <a:t>) stages</a:t>
            </a:r>
            <a:r>
              <a:rPr lang="zh-TW" altLang="en-US" dirty="0">
                <a:solidFill>
                  <a:srgbClr val="000000"/>
                </a:solidFill>
              </a:rPr>
              <a:t> </a:t>
            </a:r>
            <a:r>
              <a:rPr lang="en-US" altLang="zh-TW" dirty="0" smtClean="0">
                <a:solidFill>
                  <a:srgbClr val="000000"/>
                </a:solidFill>
              </a:rPr>
              <a:t>and </a:t>
            </a:r>
            <a:r>
              <a:rPr lang="en-US" altLang="zh-TW" i="1" dirty="0" err="1" smtClean="0">
                <a:solidFill>
                  <a:srgbClr val="000000"/>
                </a:solidFill>
              </a:rPr>
              <a:t>dist</a:t>
            </a:r>
            <a:r>
              <a:rPr lang="en-US" altLang="zh-TW" sz="1400" i="1" dirty="0" smtClean="0">
                <a:solidFill>
                  <a:srgbClr val="000000"/>
                </a:solidFill>
              </a:rPr>
              <a:t>(</a:t>
            </a:r>
            <a:r>
              <a:rPr lang="en-US" altLang="zh-TW" sz="1400" i="1" dirty="0" err="1" smtClean="0">
                <a:solidFill>
                  <a:srgbClr val="000000"/>
                </a:solidFill>
              </a:rPr>
              <a:t>i</a:t>
            </a:r>
            <a:r>
              <a:rPr lang="en-US" altLang="zh-TW" sz="1400" i="1" dirty="0" smtClean="0">
                <a:solidFill>
                  <a:srgbClr val="000000"/>
                </a:solidFill>
              </a:rPr>
              <a:t>)</a:t>
            </a:r>
            <a:r>
              <a:rPr lang="en-US" altLang="zh-TW" dirty="0" smtClean="0">
                <a:solidFill>
                  <a:srgbClr val="000000"/>
                </a:solidFill>
              </a:rPr>
              <a:t> is the distance of two IDs, if </a:t>
            </a:r>
            <a:r>
              <a:rPr lang="en-US" altLang="zh-TW" dirty="0" err="1" smtClean="0">
                <a:solidFill>
                  <a:srgbClr val="000000"/>
                </a:solidFill>
              </a:rPr>
              <a:t>i</a:t>
            </a:r>
            <a:r>
              <a:rPr lang="en-US" altLang="zh-TW" dirty="0" smtClean="0">
                <a:solidFill>
                  <a:srgbClr val="000000"/>
                </a:solidFill>
              </a:rPr>
              <a:t>=0 : </a:t>
            </a:r>
            <a:r>
              <a:rPr lang="en-US" altLang="zh-TW" dirty="0" err="1">
                <a:solidFill>
                  <a:srgbClr val="000000"/>
                </a:solidFill>
              </a:rPr>
              <a:t>dist</a:t>
            </a:r>
            <a:r>
              <a:rPr lang="en-US" altLang="zh-TW" sz="1800" dirty="0">
                <a:solidFill>
                  <a:srgbClr val="000000"/>
                </a:solidFill>
              </a:rPr>
              <a:t>(</a:t>
            </a:r>
            <a:r>
              <a:rPr lang="en-US" altLang="zh-TW" sz="1800" dirty="0" err="1">
                <a:solidFill>
                  <a:srgbClr val="000000"/>
                </a:solidFill>
              </a:rPr>
              <a:t>i</a:t>
            </a:r>
            <a:r>
              <a:rPr lang="en-US" altLang="zh-TW" sz="1800" dirty="0">
                <a:solidFill>
                  <a:srgbClr val="000000"/>
                </a:solidFill>
              </a:rPr>
              <a:t>)</a:t>
            </a:r>
            <a:r>
              <a:rPr lang="en-US" altLang="zh-TW" dirty="0" smtClean="0">
                <a:solidFill>
                  <a:srgbClr val="000000"/>
                </a:solidFill>
              </a:rPr>
              <a:t> = k/2 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0000"/>
                </a:solidFill>
              </a:rPr>
              <a:t> </a:t>
            </a:r>
            <a:r>
              <a:rPr lang="en-US" altLang="zh-TW" dirty="0" smtClean="0">
                <a:solidFill>
                  <a:srgbClr val="000000"/>
                </a:solidFill>
              </a:rPr>
              <a:t>          else : </a:t>
            </a:r>
            <a:r>
              <a:rPr lang="en-US" altLang="zh-TW" dirty="0" err="1" smtClean="0">
                <a:solidFill>
                  <a:srgbClr val="000000"/>
                </a:solidFill>
              </a:rPr>
              <a:t>dist</a:t>
            </a:r>
            <a:r>
              <a:rPr lang="en-US" altLang="zh-TW" sz="1800" dirty="0" smtClean="0">
                <a:solidFill>
                  <a:srgbClr val="000000"/>
                </a:solidFill>
              </a:rPr>
              <a:t>(</a:t>
            </a:r>
            <a:r>
              <a:rPr lang="en-US" altLang="zh-TW" sz="1800" dirty="0" err="1" smtClean="0">
                <a:solidFill>
                  <a:srgbClr val="000000"/>
                </a:solidFill>
              </a:rPr>
              <a:t>i</a:t>
            </a:r>
            <a:r>
              <a:rPr lang="en-US" altLang="zh-TW" sz="1800" dirty="0">
                <a:solidFill>
                  <a:srgbClr val="000000"/>
                </a:solidFill>
              </a:rPr>
              <a:t>)</a:t>
            </a:r>
            <a:r>
              <a:rPr lang="en-US" altLang="zh-TW" dirty="0">
                <a:solidFill>
                  <a:srgbClr val="000000"/>
                </a:solidFill>
              </a:rPr>
              <a:t> </a:t>
            </a:r>
            <a:r>
              <a:rPr lang="en-US" altLang="zh-TW" dirty="0" smtClean="0">
                <a:solidFill>
                  <a:srgbClr val="000000"/>
                </a:solidFill>
              </a:rPr>
              <a:t>= </a:t>
            </a:r>
            <a:r>
              <a:rPr lang="en-US" altLang="zh-TW" dirty="0" err="1">
                <a:solidFill>
                  <a:srgbClr val="000000"/>
                </a:solidFill>
              </a:rPr>
              <a:t>dist</a:t>
            </a:r>
            <a:r>
              <a:rPr lang="en-US" altLang="zh-TW" sz="1800" dirty="0">
                <a:solidFill>
                  <a:srgbClr val="000000"/>
                </a:solidFill>
              </a:rPr>
              <a:t>(</a:t>
            </a:r>
            <a:r>
              <a:rPr lang="en-US" altLang="zh-TW" sz="1800" dirty="0" err="1">
                <a:solidFill>
                  <a:srgbClr val="000000"/>
                </a:solidFill>
              </a:rPr>
              <a:t>i</a:t>
            </a:r>
            <a:r>
              <a:rPr lang="en-US" altLang="zh-TW" sz="1800" dirty="0">
                <a:solidFill>
                  <a:srgbClr val="000000"/>
                </a:solidFill>
              </a:rPr>
              <a:t>)</a:t>
            </a:r>
            <a:r>
              <a:rPr lang="en-US" altLang="zh-TW" dirty="0">
                <a:solidFill>
                  <a:srgbClr val="000000"/>
                </a:solidFill>
              </a:rPr>
              <a:t> </a:t>
            </a:r>
            <a:r>
              <a:rPr lang="en-US" altLang="zh-TW" dirty="0" smtClean="0">
                <a:solidFill>
                  <a:srgbClr val="000000"/>
                </a:solidFill>
              </a:rPr>
              <a:t>/2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6325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1036699"/>
            <a:ext cx="7696200" cy="592138"/>
          </a:xfrm>
        </p:spPr>
        <p:txBody>
          <a:bodyPr/>
          <a:lstStyle/>
          <a:p>
            <a:pPr eaLnBrk="1" hangingPunct="1"/>
            <a:r>
              <a:rPr lang="en-US" altLang="zh-TW" sz="3300" dirty="0" smtClean="0"/>
              <a:t>Proposed Scheme(5/7)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>- </a:t>
            </a:r>
            <a:r>
              <a:rPr lang="en-US" altLang="zh-TW" dirty="0" err="1"/>
              <a:t>Bitonic</a:t>
            </a:r>
            <a:r>
              <a:rPr lang="en-US" altLang="zh-TW" dirty="0"/>
              <a:t> Merge</a:t>
            </a:r>
            <a:r>
              <a:rPr lang="zh-TW" altLang="en-US" sz="1600" dirty="0" smtClean="0"/>
              <a:t/>
            </a:r>
            <a:br>
              <a:rPr lang="zh-TW" altLang="en-US" sz="1600" dirty="0" smtClean="0"/>
            </a:br>
            <a:endParaRPr lang="en-US" altLang="zh-TW" sz="1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417B9-C3C6-45E8-B121-E6A60661C77F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755576" y="1376772"/>
            <a:ext cx="76962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232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195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165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en-US" altLang="zh-TW" kern="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44" y="1376772"/>
            <a:ext cx="7660196" cy="481293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635896" y="1376772"/>
            <a:ext cx="4792744" cy="3960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5796136" y="5820378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, k = 8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844458" y="1520273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dist</a:t>
            </a:r>
            <a:r>
              <a:rPr lang="en-US" altLang="zh-TW" sz="1200" dirty="0" smtClean="0"/>
              <a:t>(</a:t>
            </a:r>
            <a:r>
              <a:rPr lang="en-US" altLang="zh-TW" sz="1200" dirty="0" err="1" smtClean="0"/>
              <a:t>i</a:t>
            </a:r>
            <a:r>
              <a:rPr lang="en-US" altLang="zh-TW" sz="1200" dirty="0" smtClean="0"/>
              <a:t>)</a:t>
            </a:r>
            <a:r>
              <a:rPr lang="en-US" altLang="zh-TW" dirty="0" smtClean="0"/>
              <a:t> </a:t>
            </a:r>
            <a:r>
              <a:rPr lang="en-US" altLang="zh-TW" dirty="0" smtClean="0"/>
              <a:t>= 4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280590" y="1863180"/>
            <a:ext cx="394176" cy="342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768444" y="1397276"/>
            <a:ext cx="394176" cy="3424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768444" y="3369504"/>
            <a:ext cx="394176" cy="3424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3241720" y="3835408"/>
            <a:ext cx="394176" cy="342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3280590" y="2392876"/>
            <a:ext cx="394176" cy="342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3241720" y="4365104"/>
            <a:ext cx="394176" cy="342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3280590" y="2860928"/>
            <a:ext cx="394176" cy="342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3241720" y="4833156"/>
            <a:ext cx="394176" cy="342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3264998" y="1438604"/>
            <a:ext cx="394176" cy="342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3264998" y="3403884"/>
            <a:ext cx="394176" cy="342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143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Studio">
  <a:themeElements>
    <a:clrScheme name="Studio 2">
      <a:dk1>
        <a:srgbClr val="000000"/>
      </a:dk1>
      <a:lt1>
        <a:srgbClr val="FFFFFF"/>
      </a:lt1>
      <a:dk2>
        <a:srgbClr val="3732A0"/>
      </a:dk2>
      <a:lt2>
        <a:srgbClr val="666699"/>
      </a:lt2>
      <a:accent1>
        <a:srgbClr val="CCCCFF"/>
      </a:accent1>
      <a:accent2>
        <a:srgbClr val="009999"/>
      </a:accent2>
      <a:accent3>
        <a:srgbClr val="FFFFFF"/>
      </a:accent3>
      <a:accent4>
        <a:srgbClr val="000000"/>
      </a:accent4>
      <a:accent5>
        <a:srgbClr val="E2E2FF"/>
      </a:accent5>
      <a:accent6>
        <a:srgbClr val="008A8A"/>
      </a:accent6>
      <a:hlink>
        <a:srgbClr val="3366CC"/>
      </a:hlink>
      <a:folHlink>
        <a:srgbClr val="9094B8"/>
      </a:folHlink>
    </a:clrScheme>
    <a:fontScheme name="Studio">
      <a:majorFont>
        <a:latin typeface="Arial Black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  <a:scene3d>
          <a:camera prst="orthographicFront">
            <a:rot lat="0" lon="21299999" rev="0"/>
          </a:camera>
          <a:lightRig rig="threePt" dir="t"/>
        </a:scene3d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80566</TotalTime>
  <Words>1243</Words>
  <Application>Microsoft Office PowerPoint</Application>
  <PresentationFormat>如螢幕大小 (4:3)</PresentationFormat>
  <Paragraphs>240</Paragraphs>
  <Slides>21</Slides>
  <Notes>21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8" baseType="lpstr">
      <vt:lpstr>新細明體</vt:lpstr>
      <vt:lpstr>標楷體</vt:lpstr>
      <vt:lpstr>Arial</vt:lpstr>
      <vt:lpstr>Arial Black</vt:lpstr>
      <vt:lpstr>Times New Roman</vt:lpstr>
      <vt:lpstr>Wingdings</vt:lpstr>
      <vt:lpstr>Studio</vt:lpstr>
      <vt:lpstr>Large-scale Packet Classification on FPGA</vt:lpstr>
      <vt:lpstr>Introduction</vt:lpstr>
      <vt:lpstr>Proposed Scheme  </vt:lpstr>
      <vt:lpstr>Proposed Scheme(1/7) - Range Tree and Rule ID Set  </vt:lpstr>
      <vt:lpstr>Proposed Scheme(2/7) - Range Tree and Rule ID Set </vt:lpstr>
      <vt:lpstr>Proposed Scheme(3/7) - Range Tree and Rule ID Set </vt:lpstr>
      <vt:lpstr>Proposed Scheme  </vt:lpstr>
      <vt:lpstr>Proposed Scheme(4/7) - Bitonic Merge </vt:lpstr>
      <vt:lpstr>Proposed Scheme(5/7) - Bitonic Merge </vt:lpstr>
      <vt:lpstr>Proposed Scheme(5/7) - Bitonic Merge </vt:lpstr>
      <vt:lpstr>Proposed Scheme(5/7) - Bitonic Merge </vt:lpstr>
      <vt:lpstr>Proposed Scheme(6/7) - Neighborhood Checker </vt:lpstr>
      <vt:lpstr>Proposed Scheme(7/7) - Bitonic Tree </vt:lpstr>
      <vt:lpstr>Overall Architecture  </vt:lpstr>
      <vt:lpstr>EXPERIMENTAL RESULTS(1/7)</vt:lpstr>
      <vt:lpstr>EXPERIMENTAL RESULTS(2/7)</vt:lpstr>
      <vt:lpstr>EXPERIMENTAL RESULTS(3/7)</vt:lpstr>
      <vt:lpstr>EXPERIMENTAL RESULTS(4/7)</vt:lpstr>
      <vt:lpstr>EXPERIMENTAL RESULTS(5/7)</vt:lpstr>
      <vt:lpstr>EXPERIMENTAL RESULTS(6/7)</vt:lpstr>
      <vt:lpstr>EXPERIMENTAL RESULTS(7/7)</vt:lpstr>
    </vt:vector>
  </TitlesOfParts>
  <Company>mediahome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Thesis_ECDS</dc:title>
  <dc:creator>MinYuanTsai</dc:creator>
  <cp:lastModifiedBy>providence23</cp:lastModifiedBy>
  <cp:revision>3106</cp:revision>
  <cp:lastPrinted>2013-07-22T13:58:18Z</cp:lastPrinted>
  <dcterms:created xsi:type="dcterms:W3CDTF">2004-07-16T19:12:18Z</dcterms:created>
  <dcterms:modified xsi:type="dcterms:W3CDTF">2015-09-23T04:16:43Z</dcterms:modified>
</cp:coreProperties>
</file>